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7" r:id="rId12"/>
    <p:sldId id="266"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47" autoAdjust="0"/>
    <p:restoredTop sz="94660"/>
  </p:normalViewPr>
  <p:slideViewPr>
    <p:cSldViewPr snapToGrid="0">
      <p:cViewPr varScale="1">
        <p:scale>
          <a:sx n="63" d="100"/>
          <a:sy n="63" d="100"/>
        </p:scale>
        <p:origin x="800"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0290E6-DD52-E1F0-2040-B55E8641AEC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EDD3EE00-F435-0CD9-8CFC-7B15E21F228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0BF79F29-2948-BB15-0E02-282F54589838}"/>
              </a:ext>
            </a:extLst>
          </p:cNvPr>
          <p:cNvSpPr>
            <a:spLocks noGrp="1"/>
          </p:cNvSpPr>
          <p:nvPr>
            <p:ph type="dt" sz="half" idx="10"/>
          </p:nvPr>
        </p:nvSpPr>
        <p:spPr/>
        <p:txBody>
          <a:bodyPr/>
          <a:lstStyle/>
          <a:p>
            <a:fld id="{1167EE24-CFE5-4A70-9CED-D526151B3DEA}" type="datetimeFigureOut">
              <a:rPr lang="en-IN" smtClean="0"/>
              <a:t>31-07-2022</a:t>
            </a:fld>
            <a:endParaRPr lang="en-IN"/>
          </a:p>
        </p:txBody>
      </p:sp>
      <p:sp>
        <p:nvSpPr>
          <p:cNvPr id="5" name="Footer Placeholder 4">
            <a:extLst>
              <a:ext uri="{FF2B5EF4-FFF2-40B4-BE49-F238E27FC236}">
                <a16:creationId xmlns:a16="http://schemas.microsoft.com/office/drawing/2014/main" id="{29B567BE-E877-070F-C944-CB7D2BBC990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E6D0C81-09C6-6F80-48CD-4FF327350C09}"/>
              </a:ext>
            </a:extLst>
          </p:cNvPr>
          <p:cNvSpPr>
            <a:spLocks noGrp="1"/>
          </p:cNvSpPr>
          <p:nvPr>
            <p:ph type="sldNum" sz="quarter" idx="12"/>
          </p:nvPr>
        </p:nvSpPr>
        <p:spPr/>
        <p:txBody>
          <a:bodyPr/>
          <a:lstStyle/>
          <a:p>
            <a:fld id="{53995020-EBCD-4F8B-ABC9-B071FC20E635}" type="slidenum">
              <a:rPr lang="en-IN" smtClean="0"/>
              <a:t>‹#›</a:t>
            </a:fld>
            <a:endParaRPr lang="en-IN"/>
          </a:p>
        </p:txBody>
      </p:sp>
    </p:spTree>
    <p:extLst>
      <p:ext uri="{BB962C8B-B14F-4D97-AF65-F5344CB8AC3E}">
        <p14:creationId xmlns:p14="http://schemas.microsoft.com/office/powerpoint/2010/main" val="41447896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FE26EA-6378-61C1-A5C2-236807C4CAB8}"/>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7FC8A5E9-A8B5-CA13-12F0-D96E497F518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83D31A8-DF0F-BAD2-600E-A035A42DC9D7}"/>
              </a:ext>
            </a:extLst>
          </p:cNvPr>
          <p:cNvSpPr>
            <a:spLocks noGrp="1"/>
          </p:cNvSpPr>
          <p:nvPr>
            <p:ph type="dt" sz="half" idx="10"/>
          </p:nvPr>
        </p:nvSpPr>
        <p:spPr/>
        <p:txBody>
          <a:bodyPr/>
          <a:lstStyle/>
          <a:p>
            <a:fld id="{1167EE24-CFE5-4A70-9CED-D526151B3DEA}" type="datetimeFigureOut">
              <a:rPr lang="en-IN" smtClean="0"/>
              <a:t>31-07-2022</a:t>
            </a:fld>
            <a:endParaRPr lang="en-IN"/>
          </a:p>
        </p:txBody>
      </p:sp>
      <p:sp>
        <p:nvSpPr>
          <p:cNvPr id="5" name="Footer Placeholder 4">
            <a:extLst>
              <a:ext uri="{FF2B5EF4-FFF2-40B4-BE49-F238E27FC236}">
                <a16:creationId xmlns:a16="http://schemas.microsoft.com/office/drawing/2014/main" id="{E72A6944-2BB6-D534-2E2A-39027E7076E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6308DE1-3BA2-C3D7-B76A-33C21D15C319}"/>
              </a:ext>
            </a:extLst>
          </p:cNvPr>
          <p:cNvSpPr>
            <a:spLocks noGrp="1"/>
          </p:cNvSpPr>
          <p:nvPr>
            <p:ph type="sldNum" sz="quarter" idx="12"/>
          </p:nvPr>
        </p:nvSpPr>
        <p:spPr/>
        <p:txBody>
          <a:bodyPr/>
          <a:lstStyle/>
          <a:p>
            <a:fld id="{53995020-EBCD-4F8B-ABC9-B071FC20E635}" type="slidenum">
              <a:rPr lang="en-IN" smtClean="0"/>
              <a:t>‹#›</a:t>
            </a:fld>
            <a:endParaRPr lang="en-IN"/>
          </a:p>
        </p:txBody>
      </p:sp>
    </p:spTree>
    <p:extLst>
      <p:ext uri="{BB962C8B-B14F-4D97-AF65-F5344CB8AC3E}">
        <p14:creationId xmlns:p14="http://schemas.microsoft.com/office/powerpoint/2010/main" val="22207448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B2264A1-66D6-DAA8-AAD3-4149CAAED2CF}"/>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D20EF6D-7B57-83F0-BC21-A0BE416AA4F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3A078D5-CE87-258D-09A1-4660151CB9BB}"/>
              </a:ext>
            </a:extLst>
          </p:cNvPr>
          <p:cNvSpPr>
            <a:spLocks noGrp="1"/>
          </p:cNvSpPr>
          <p:nvPr>
            <p:ph type="dt" sz="half" idx="10"/>
          </p:nvPr>
        </p:nvSpPr>
        <p:spPr/>
        <p:txBody>
          <a:bodyPr/>
          <a:lstStyle/>
          <a:p>
            <a:fld id="{1167EE24-CFE5-4A70-9CED-D526151B3DEA}" type="datetimeFigureOut">
              <a:rPr lang="en-IN" smtClean="0"/>
              <a:t>31-07-2022</a:t>
            </a:fld>
            <a:endParaRPr lang="en-IN"/>
          </a:p>
        </p:txBody>
      </p:sp>
      <p:sp>
        <p:nvSpPr>
          <p:cNvPr id="5" name="Footer Placeholder 4">
            <a:extLst>
              <a:ext uri="{FF2B5EF4-FFF2-40B4-BE49-F238E27FC236}">
                <a16:creationId xmlns:a16="http://schemas.microsoft.com/office/drawing/2014/main" id="{08DF027E-48AE-B332-DF55-3520A6C425B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EE18787-769C-CB26-AF9C-8309E2A5585F}"/>
              </a:ext>
            </a:extLst>
          </p:cNvPr>
          <p:cNvSpPr>
            <a:spLocks noGrp="1"/>
          </p:cNvSpPr>
          <p:nvPr>
            <p:ph type="sldNum" sz="quarter" idx="12"/>
          </p:nvPr>
        </p:nvSpPr>
        <p:spPr/>
        <p:txBody>
          <a:bodyPr/>
          <a:lstStyle/>
          <a:p>
            <a:fld id="{53995020-EBCD-4F8B-ABC9-B071FC20E635}" type="slidenum">
              <a:rPr lang="en-IN" smtClean="0"/>
              <a:t>‹#›</a:t>
            </a:fld>
            <a:endParaRPr lang="en-IN"/>
          </a:p>
        </p:txBody>
      </p:sp>
    </p:spTree>
    <p:extLst>
      <p:ext uri="{BB962C8B-B14F-4D97-AF65-F5344CB8AC3E}">
        <p14:creationId xmlns:p14="http://schemas.microsoft.com/office/powerpoint/2010/main" val="17880605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1DD6A5-41BB-505F-C11E-ACCA8A2E4856}"/>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B03C809E-A89B-879C-5BA5-9877F345BA8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D4B09D3-D6D4-33CA-EF7B-0DC05A480A82}"/>
              </a:ext>
            </a:extLst>
          </p:cNvPr>
          <p:cNvSpPr>
            <a:spLocks noGrp="1"/>
          </p:cNvSpPr>
          <p:nvPr>
            <p:ph type="dt" sz="half" idx="10"/>
          </p:nvPr>
        </p:nvSpPr>
        <p:spPr/>
        <p:txBody>
          <a:bodyPr/>
          <a:lstStyle/>
          <a:p>
            <a:fld id="{1167EE24-CFE5-4A70-9CED-D526151B3DEA}" type="datetimeFigureOut">
              <a:rPr lang="en-IN" smtClean="0"/>
              <a:t>31-07-2022</a:t>
            </a:fld>
            <a:endParaRPr lang="en-IN"/>
          </a:p>
        </p:txBody>
      </p:sp>
      <p:sp>
        <p:nvSpPr>
          <p:cNvPr id="5" name="Footer Placeholder 4">
            <a:extLst>
              <a:ext uri="{FF2B5EF4-FFF2-40B4-BE49-F238E27FC236}">
                <a16:creationId xmlns:a16="http://schemas.microsoft.com/office/drawing/2014/main" id="{FABFD511-5B2F-770F-12FB-7AE9D0E6962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2E8A891-04BF-9CBC-FC30-916DF8478919}"/>
              </a:ext>
            </a:extLst>
          </p:cNvPr>
          <p:cNvSpPr>
            <a:spLocks noGrp="1"/>
          </p:cNvSpPr>
          <p:nvPr>
            <p:ph type="sldNum" sz="quarter" idx="12"/>
          </p:nvPr>
        </p:nvSpPr>
        <p:spPr/>
        <p:txBody>
          <a:bodyPr/>
          <a:lstStyle/>
          <a:p>
            <a:fld id="{53995020-EBCD-4F8B-ABC9-B071FC20E635}" type="slidenum">
              <a:rPr lang="en-IN" smtClean="0"/>
              <a:t>‹#›</a:t>
            </a:fld>
            <a:endParaRPr lang="en-IN"/>
          </a:p>
        </p:txBody>
      </p:sp>
    </p:spTree>
    <p:extLst>
      <p:ext uri="{BB962C8B-B14F-4D97-AF65-F5344CB8AC3E}">
        <p14:creationId xmlns:p14="http://schemas.microsoft.com/office/powerpoint/2010/main" val="36446729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C42803-C497-9D36-9708-021BBB50FE9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9DB928EB-7852-4DFD-465B-338ECDE873E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5C2FED6-E112-5D3E-BDCA-CAFDFB6D830B}"/>
              </a:ext>
            </a:extLst>
          </p:cNvPr>
          <p:cNvSpPr>
            <a:spLocks noGrp="1"/>
          </p:cNvSpPr>
          <p:nvPr>
            <p:ph type="dt" sz="half" idx="10"/>
          </p:nvPr>
        </p:nvSpPr>
        <p:spPr/>
        <p:txBody>
          <a:bodyPr/>
          <a:lstStyle/>
          <a:p>
            <a:fld id="{1167EE24-CFE5-4A70-9CED-D526151B3DEA}" type="datetimeFigureOut">
              <a:rPr lang="en-IN" smtClean="0"/>
              <a:t>31-07-2022</a:t>
            </a:fld>
            <a:endParaRPr lang="en-IN"/>
          </a:p>
        </p:txBody>
      </p:sp>
      <p:sp>
        <p:nvSpPr>
          <p:cNvPr id="5" name="Footer Placeholder 4">
            <a:extLst>
              <a:ext uri="{FF2B5EF4-FFF2-40B4-BE49-F238E27FC236}">
                <a16:creationId xmlns:a16="http://schemas.microsoft.com/office/drawing/2014/main" id="{CEE32883-A649-E88C-30AE-998B6BCFFB8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B474B52-D40A-563D-78B0-E7EAB8036D87}"/>
              </a:ext>
            </a:extLst>
          </p:cNvPr>
          <p:cNvSpPr>
            <a:spLocks noGrp="1"/>
          </p:cNvSpPr>
          <p:nvPr>
            <p:ph type="sldNum" sz="quarter" idx="12"/>
          </p:nvPr>
        </p:nvSpPr>
        <p:spPr/>
        <p:txBody>
          <a:bodyPr/>
          <a:lstStyle/>
          <a:p>
            <a:fld id="{53995020-EBCD-4F8B-ABC9-B071FC20E635}" type="slidenum">
              <a:rPr lang="en-IN" smtClean="0"/>
              <a:t>‹#›</a:t>
            </a:fld>
            <a:endParaRPr lang="en-IN"/>
          </a:p>
        </p:txBody>
      </p:sp>
    </p:spTree>
    <p:extLst>
      <p:ext uri="{BB962C8B-B14F-4D97-AF65-F5344CB8AC3E}">
        <p14:creationId xmlns:p14="http://schemas.microsoft.com/office/powerpoint/2010/main" val="1079815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CB671C-E38B-5858-456F-94451D1C935C}"/>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37DD1DE7-D4A7-744D-5DAF-7606015FA31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730847BB-4BE4-0EDA-27BF-07A2ACD09A6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EA2CB99D-D975-8CA4-60DE-1CA7AEBF223F}"/>
              </a:ext>
            </a:extLst>
          </p:cNvPr>
          <p:cNvSpPr>
            <a:spLocks noGrp="1"/>
          </p:cNvSpPr>
          <p:nvPr>
            <p:ph type="dt" sz="half" idx="10"/>
          </p:nvPr>
        </p:nvSpPr>
        <p:spPr/>
        <p:txBody>
          <a:bodyPr/>
          <a:lstStyle/>
          <a:p>
            <a:fld id="{1167EE24-CFE5-4A70-9CED-D526151B3DEA}" type="datetimeFigureOut">
              <a:rPr lang="en-IN" smtClean="0"/>
              <a:t>31-07-2022</a:t>
            </a:fld>
            <a:endParaRPr lang="en-IN"/>
          </a:p>
        </p:txBody>
      </p:sp>
      <p:sp>
        <p:nvSpPr>
          <p:cNvPr id="6" name="Footer Placeholder 5">
            <a:extLst>
              <a:ext uri="{FF2B5EF4-FFF2-40B4-BE49-F238E27FC236}">
                <a16:creationId xmlns:a16="http://schemas.microsoft.com/office/drawing/2014/main" id="{55B13A49-2D7C-C95D-2737-D1147E090DE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E5F352EB-0945-83DE-D5DB-29DE80E24BE4}"/>
              </a:ext>
            </a:extLst>
          </p:cNvPr>
          <p:cNvSpPr>
            <a:spLocks noGrp="1"/>
          </p:cNvSpPr>
          <p:nvPr>
            <p:ph type="sldNum" sz="quarter" idx="12"/>
          </p:nvPr>
        </p:nvSpPr>
        <p:spPr/>
        <p:txBody>
          <a:bodyPr/>
          <a:lstStyle/>
          <a:p>
            <a:fld id="{53995020-EBCD-4F8B-ABC9-B071FC20E635}" type="slidenum">
              <a:rPr lang="en-IN" smtClean="0"/>
              <a:t>‹#›</a:t>
            </a:fld>
            <a:endParaRPr lang="en-IN"/>
          </a:p>
        </p:txBody>
      </p:sp>
    </p:spTree>
    <p:extLst>
      <p:ext uri="{BB962C8B-B14F-4D97-AF65-F5344CB8AC3E}">
        <p14:creationId xmlns:p14="http://schemas.microsoft.com/office/powerpoint/2010/main" val="13865709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18557F-E472-4A5B-C903-B0382F2D806B}"/>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35CAFE9C-2546-B93E-16D3-6E0D2B69084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5F67456-AF42-27DC-DA1C-9762B803D30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6C106E8-F57A-D367-30AE-10932BEBA77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DA6C15A-7F5E-AE89-6EEE-FA08A33F9EB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17DA967D-3867-5370-C71E-DEA9F5C0A31D}"/>
              </a:ext>
            </a:extLst>
          </p:cNvPr>
          <p:cNvSpPr>
            <a:spLocks noGrp="1"/>
          </p:cNvSpPr>
          <p:nvPr>
            <p:ph type="dt" sz="half" idx="10"/>
          </p:nvPr>
        </p:nvSpPr>
        <p:spPr/>
        <p:txBody>
          <a:bodyPr/>
          <a:lstStyle/>
          <a:p>
            <a:fld id="{1167EE24-CFE5-4A70-9CED-D526151B3DEA}" type="datetimeFigureOut">
              <a:rPr lang="en-IN" smtClean="0"/>
              <a:t>31-07-2022</a:t>
            </a:fld>
            <a:endParaRPr lang="en-IN"/>
          </a:p>
        </p:txBody>
      </p:sp>
      <p:sp>
        <p:nvSpPr>
          <p:cNvPr id="8" name="Footer Placeholder 7">
            <a:extLst>
              <a:ext uri="{FF2B5EF4-FFF2-40B4-BE49-F238E27FC236}">
                <a16:creationId xmlns:a16="http://schemas.microsoft.com/office/drawing/2014/main" id="{CCF9395A-C331-934B-D539-DA47AFE5DCA9}"/>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2825C7EA-4C5C-3735-9864-9D7E9D023DC2}"/>
              </a:ext>
            </a:extLst>
          </p:cNvPr>
          <p:cNvSpPr>
            <a:spLocks noGrp="1"/>
          </p:cNvSpPr>
          <p:nvPr>
            <p:ph type="sldNum" sz="quarter" idx="12"/>
          </p:nvPr>
        </p:nvSpPr>
        <p:spPr/>
        <p:txBody>
          <a:bodyPr/>
          <a:lstStyle/>
          <a:p>
            <a:fld id="{53995020-EBCD-4F8B-ABC9-B071FC20E635}" type="slidenum">
              <a:rPr lang="en-IN" smtClean="0"/>
              <a:t>‹#›</a:t>
            </a:fld>
            <a:endParaRPr lang="en-IN"/>
          </a:p>
        </p:txBody>
      </p:sp>
    </p:spTree>
    <p:extLst>
      <p:ext uri="{BB962C8B-B14F-4D97-AF65-F5344CB8AC3E}">
        <p14:creationId xmlns:p14="http://schemas.microsoft.com/office/powerpoint/2010/main" val="15187550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89C818-D873-0EB7-FCBD-81612BB37A9E}"/>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7DAD4B95-5EA2-F43C-B386-9FE2285D34D1}"/>
              </a:ext>
            </a:extLst>
          </p:cNvPr>
          <p:cNvSpPr>
            <a:spLocks noGrp="1"/>
          </p:cNvSpPr>
          <p:nvPr>
            <p:ph type="dt" sz="half" idx="10"/>
          </p:nvPr>
        </p:nvSpPr>
        <p:spPr/>
        <p:txBody>
          <a:bodyPr/>
          <a:lstStyle/>
          <a:p>
            <a:fld id="{1167EE24-CFE5-4A70-9CED-D526151B3DEA}" type="datetimeFigureOut">
              <a:rPr lang="en-IN" smtClean="0"/>
              <a:t>31-07-2022</a:t>
            </a:fld>
            <a:endParaRPr lang="en-IN"/>
          </a:p>
        </p:txBody>
      </p:sp>
      <p:sp>
        <p:nvSpPr>
          <p:cNvPr id="4" name="Footer Placeholder 3">
            <a:extLst>
              <a:ext uri="{FF2B5EF4-FFF2-40B4-BE49-F238E27FC236}">
                <a16:creationId xmlns:a16="http://schemas.microsoft.com/office/drawing/2014/main" id="{0861FAE6-F5D6-94D2-F809-68DCA5F0205A}"/>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E590D6B0-7676-4CCA-C882-8A40CEA0D4D4}"/>
              </a:ext>
            </a:extLst>
          </p:cNvPr>
          <p:cNvSpPr>
            <a:spLocks noGrp="1"/>
          </p:cNvSpPr>
          <p:nvPr>
            <p:ph type="sldNum" sz="quarter" idx="12"/>
          </p:nvPr>
        </p:nvSpPr>
        <p:spPr/>
        <p:txBody>
          <a:bodyPr/>
          <a:lstStyle/>
          <a:p>
            <a:fld id="{53995020-EBCD-4F8B-ABC9-B071FC20E635}" type="slidenum">
              <a:rPr lang="en-IN" smtClean="0"/>
              <a:t>‹#›</a:t>
            </a:fld>
            <a:endParaRPr lang="en-IN"/>
          </a:p>
        </p:txBody>
      </p:sp>
    </p:spTree>
    <p:extLst>
      <p:ext uri="{BB962C8B-B14F-4D97-AF65-F5344CB8AC3E}">
        <p14:creationId xmlns:p14="http://schemas.microsoft.com/office/powerpoint/2010/main" val="14463123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DF2247D-5CAD-B9AB-ED09-5041F7907F56}"/>
              </a:ext>
            </a:extLst>
          </p:cNvPr>
          <p:cNvSpPr>
            <a:spLocks noGrp="1"/>
          </p:cNvSpPr>
          <p:nvPr>
            <p:ph type="dt" sz="half" idx="10"/>
          </p:nvPr>
        </p:nvSpPr>
        <p:spPr/>
        <p:txBody>
          <a:bodyPr/>
          <a:lstStyle/>
          <a:p>
            <a:fld id="{1167EE24-CFE5-4A70-9CED-D526151B3DEA}" type="datetimeFigureOut">
              <a:rPr lang="en-IN" smtClean="0"/>
              <a:t>31-07-2022</a:t>
            </a:fld>
            <a:endParaRPr lang="en-IN"/>
          </a:p>
        </p:txBody>
      </p:sp>
      <p:sp>
        <p:nvSpPr>
          <p:cNvPr id="3" name="Footer Placeholder 2">
            <a:extLst>
              <a:ext uri="{FF2B5EF4-FFF2-40B4-BE49-F238E27FC236}">
                <a16:creationId xmlns:a16="http://schemas.microsoft.com/office/drawing/2014/main" id="{344117C9-54ED-806E-0589-B3ABCC3AA56D}"/>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C17968C8-A134-E03B-8CCE-FB460CA1C210}"/>
              </a:ext>
            </a:extLst>
          </p:cNvPr>
          <p:cNvSpPr>
            <a:spLocks noGrp="1"/>
          </p:cNvSpPr>
          <p:nvPr>
            <p:ph type="sldNum" sz="quarter" idx="12"/>
          </p:nvPr>
        </p:nvSpPr>
        <p:spPr/>
        <p:txBody>
          <a:bodyPr/>
          <a:lstStyle/>
          <a:p>
            <a:fld id="{53995020-EBCD-4F8B-ABC9-B071FC20E635}" type="slidenum">
              <a:rPr lang="en-IN" smtClean="0"/>
              <a:t>‹#›</a:t>
            </a:fld>
            <a:endParaRPr lang="en-IN"/>
          </a:p>
        </p:txBody>
      </p:sp>
    </p:spTree>
    <p:extLst>
      <p:ext uri="{BB962C8B-B14F-4D97-AF65-F5344CB8AC3E}">
        <p14:creationId xmlns:p14="http://schemas.microsoft.com/office/powerpoint/2010/main" val="6200677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72668-7610-E930-19A8-76E4D7FEF36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142F35CA-F6C4-F2B7-1CB9-C18A02A866F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6B5F01CB-1754-5B1F-0F36-5FBAA14288C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E6B6A5C-D267-DD8E-13B7-5E4DF4F10473}"/>
              </a:ext>
            </a:extLst>
          </p:cNvPr>
          <p:cNvSpPr>
            <a:spLocks noGrp="1"/>
          </p:cNvSpPr>
          <p:nvPr>
            <p:ph type="dt" sz="half" idx="10"/>
          </p:nvPr>
        </p:nvSpPr>
        <p:spPr/>
        <p:txBody>
          <a:bodyPr/>
          <a:lstStyle/>
          <a:p>
            <a:fld id="{1167EE24-CFE5-4A70-9CED-D526151B3DEA}" type="datetimeFigureOut">
              <a:rPr lang="en-IN" smtClean="0"/>
              <a:t>31-07-2022</a:t>
            </a:fld>
            <a:endParaRPr lang="en-IN"/>
          </a:p>
        </p:txBody>
      </p:sp>
      <p:sp>
        <p:nvSpPr>
          <p:cNvPr id="6" name="Footer Placeholder 5">
            <a:extLst>
              <a:ext uri="{FF2B5EF4-FFF2-40B4-BE49-F238E27FC236}">
                <a16:creationId xmlns:a16="http://schemas.microsoft.com/office/drawing/2014/main" id="{45BC1100-F27C-BDCA-4C0C-9E29E1377EC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7739C164-8191-31C2-9859-D3DDEDB00356}"/>
              </a:ext>
            </a:extLst>
          </p:cNvPr>
          <p:cNvSpPr>
            <a:spLocks noGrp="1"/>
          </p:cNvSpPr>
          <p:nvPr>
            <p:ph type="sldNum" sz="quarter" idx="12"/>
          </p:nvPr>
        </p:nvSpPr>
        <p:spPr/>
        <p:txBody>
          <a:bodyPr/>
          <a:lstStyle/>
          <a:p>
            <a:fld id="{53995020-EBCD-4F8B-ABC9-B071FC20E635}" type="slidenum">
              <a:rPr lang="en-IN" smtClean="0"/>
              <a:t>‹#›</a:t>
            </a:fld>
            <a:endParaRPr lang="en-IN"/>
          </a:p>
        </p:txBody>
      </p:sp>
    </p:spTree>
    <p:extLst>
      <p:ext uri="{BB962C8B-B14F-4D97-AF65-F5344CB8AC3E}">
        <p14:creationId xmlns:p14="http://schemas.microsoft.com/office/powerpoint/2010/main" val="2820292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0460A4-6B7A-3165-7ACC-FF1F06968A4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CB50C375-F103-8DF4-0696-AA53C27D987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40C78B51-9EF5-46B8-C0B1-672BB3E1C38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31C9FD8-CFD1-C5AA-6A14-E89C105E46DB}"/>
              </a:ext>
            </a:extLst>
          </p:cNvPr>
          <p:cNvSpPr>
            <a:spLocks noGrp="1"/>
          </p:cNvSpPr>
          <p:nvPr>
            <p:ph type="dt" sz="half" idx="10"/>
          </p:nvPr>
        </p:nvSpPr>
        <p:spPr/>
        <p:txBody>
          <a:bodyPr/>
          <a:lstStyle/>
          <a:p>
            <a:fld id="{1167EE24-CFE5-4A70-9CED-D526151B3DEA}" type="datetimeFigureOut">
              <a:rPr lang="en-IN" smtClean="0"/>
              <a:t>31-07-2022</a:t>
            </a:fld>
            <a:endParaRPr lang="en-IN"/>
          </a:p>
        </p:txBody>
      </p:sp>
      <p:sp>
        <p:nvSpPr>
          <p:cNvPr id="6" name="Footer Placeholder 5">
            <a:extLst>
              <a:ext uri="{FF2B5EF4-FFF2-40B4-BE49-F238E27FC236}">
                <a16:creationId xmlns:a16="http://schemas.microsoft.com/office/drawing/2014/main" id="{E704853C-27A3-FDE9-9D15-1B97B3EC88D6}"/>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E47B3DE-4B5D-4AEC-4E56-98C301FEDE9C}"/>
              </a:ext>
            </a:extLst>
          </p:cNvPr>
          <p:cNvSpPr>
            <a:spLocks noGrp="1"/>
          </p:cNvSpPr>
          <p:nvPr>
            <p:ph type="sldNum" sz="quarter" idx="12"/>
          </p:nvPr>
        </p:nvSpPr>
        <p:spPr/>
        <p:txBody>
          <a:bodyPr/>
          <a:lstStyle/>
          <a:p>
            <a:fld id="{53995020-EBCD-4F8B-ABC9-B071FC20E635}" type="slidenum">
              <a:rPr lang="en-IN" smtClean="0"/>
              <a:t>‹#›</a:t>
            </a:fld>
            <a:endParaRPr lang="en-IN"/>
          </a:p>
        </p:txBody>
      </p:sp>
    </p:spTree>
    <p:extLst>
      <p:ext uri="{BB962C8B-B14F-4D97-AF65-F5344CB8AC3E}">
        <p14:creationId xmlns:p14="http://schemas.microsoft.com/office/powerpoint/2010/main" val="18342778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921CB88-2B05-8516-2D0D-57E6728DC45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AF30BF01-0382-5EA6-C84B-6B3EB788364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53E4B87-2740-B79F-62C2-5A32B26CAAF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167EE24-CFE5-4A70-9CED-D526151B3DEA}" type="datetimeFigureOut">
              <a:rPr lang="en-IN" smtClean="0"/>
              <a:t>31-07-2022</a:t>
            </a:fld>
            <a:endParaRPr lang="en-IN"/>
          </a:p>
        </p:txBody>
      </p:sp>
      <p:sp>
        <p:nvSpPr>
          <p:cNvPr id="5" name="Footer Placeholder 4">
            <a:extLst>
              <a:ext uri="{FF2B5EF4-FFF2-40B4-BE49-F238E27FC236}">
                <a16:creationId xmlns:a16="http://schemas.microsoft.com/office/drawing/2014/main" id="{16BDDFB0-001E-4256-4B14-DD915C56647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D28E7776-B313-0FF1-6278-9EFF7984C22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3995020-EBCD-4F8B-ABC9-B071FC20E635}" type="slidenum">
              <a:rPr lang="en-IN" smtClean="0"/>
              <a:t>‹#›</a:t>
            </a:fld>
            <a:endParaRPr lang="en-IN"/>
          </a:p>
        </p:txBody>
      </p:sp>
    </p:spTree>
    <p:extLst>
      <p:ext uri="{BB962C8B-B14F-4D97-AF65-F5344CB8AC3E}">
        <p14:creationId xmlns:p14="http://schemas.microsoft.com/office/powerpoint/2010/main" val="37741210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hyperlink" Target="https://levelup.gitconnected.com/random-forest-regression-%20209c0f354c84"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2.xml"/><Relationship Id="rId1" Type="http://schemas.openxmlformats.org/officeDocument/2006/relationships/themeOverride" Target="../theme/themeOverride1.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2418B6-6B3A-7E0E-D7DF-EACFBA38C573}"/>
              </a:ext>
            </a:extLst>
          </p:cNvPr>
          <p:cNvSpPr>
            <a:spLocks noGrp="1"/>
          </p:cNvSpPr>
          <p:nvPr>
            <p:ph type="ctrTitle"/>
          </p:nvPr>
        </p:nvSpPr>
        <p:spPr>
          <a:xfrm>
            <a:off x="1524000" y="604202"/>
            <a:ext cx="9144000" cy="2387600"/>
          </a:xfrm>
        </p:spPr>
        <p:txBody>
          <a:bodyPr/>
          <a:lstStyle/>
          <a:p>
            <a:r>
              <a:rPr lang="en-US" dirty="0"/>
              <a:t>Analyzing effect of Box Office on Unemployment</a:t>
            </a:r>
            <a:endParaRPr lang="en-IN" dirty="0"/>
          </a:p>
        </p:txBody>
      </p:sp>
      <p:sp>
        <p:nvSpPr>
          <p:cNvPr id="3" name="Subtitle 2">
            <a:extLst>
              <a:ext uri="{FF2B5EF4-FFF2-40B4-BE49-F238E27FC236}">
                <a16:creationId xmlns:a16="http://schemas.microsoft.com/office/drawing/2014/main" id="{5E8E7B6A-F398-3F83-604F-C905D9739C78}"/>
              </a:ext>
            </a:extLst>
          </p:cNvPr>
          <p:cNvSpPr>
            <a:spLocks noGrp="1"/>
          </p:cNvSpPr>
          <p:nvPr>
            <p:ph type="subTitle" idx="1"/>
          </p:nvPr>
        </p:nvSpPr>
        <p:spPr/>
        <p:txBody>
          <a:bodyPr/>
          <a:lstStyle/>
          <a:p>
            <a:pPr marL="114300" marR="23495" indent="-22225" algn="ctr" rtl="0">
              <a:spcBef>
                <a:spcPts val="475"/>
              </a:spcBef>
              <a:spcAft>
                <a:spcPts val="0"/>
              </a:spcAft>
            </a:pPr>
            <a:r>
              <a:rPr lang="en-IN" sz="1800" b="0" i="0" u="none" strike="noStrike" dirty="0">
                <a:solidFill>
                  <a:srgbClr val="000000"/>
                </a:solidFill>
                <a:effectLst/>
              </a:rPr>
              <a:t>Pragati  </a:t>
            </a:r>
            <a:r>
              <a:rPr lang="en-IN" sz="1800" dirty="0" err="1">
                <a:solidFill>
                  <a:srgbClr val="000000"/>
                </a:solidFill>
              </a:rPr>
              <a:t>Khekale</a:t>
            </a:r>
            <a:r>
              <a:rPr lang="en-IN" sz="1800" dirty="0">
                <a:solidFill>
                  <a:srgbClr val="000000"/>
                </a:solidFill>
              </a:rPr>
              <a:t>, A20471024</a:t>
            </a:r>
          </a:p>
          <a:p>
            <a:pPr marL="114300" marR="23495" indent="-22225" algn="ctr" rtl="0">
              <a:spcBef>
                <a:spcPts val="475"/>
              </a:spcBef>
              <a:spcAft>
                <a:spcPts val="0"/>
              </a:spcAft>
            </a:pPr>
            <a:r>
              <a:rPr lang="en-IN" sz="1800" dirty="0">
                <a:solidFill>
                  <a:srgbClr val="000000"/>
                </a:solidFill>
              </a:rPr>
              <a:t>Mounika Gampa, A2048807</a:t>
            </a:r>
          </a:p>
          <a:p>
            <a:pPr marL="114300" marR="23495" indent="-22225" algn="ctr" rtl="0">
              <a:spcBef>
                <a:spcPts val="475"/>
              </a:spcBef>
              <a:spcAft>
                <a:spcPts val="0"/>
              </a:spcAft>
            </a:pPr>
            <a:r>
              <a:rPr lang="en-IN" sz="1800" dirty="0" err="1">
                <a:solidFill>
                  <a:srgbClr val="000000"/>
                </a:solidFill>
              </a:rPr>
              <a:t>Amogh</a:t>
            </a:r>
            <a:r>
              <a:rPr lang="en-IN" sz="1800" dirty="0">
                <a:solidFill>
                  <a:srgbClr val="000000"/>
                </a:solidFill>
              </a:rPr>
              <a:t> A Kori, A20491465</a:t>
            </a:r>
          </a:p>
          <a:p>
            <a:pPr marL="114300" marR="23495" indent="-22225" algn="ctr" rtl="0">
              <a:spcBef>
                <a:spcPts val="475"/>
              </a:spcBef>
              <a:spcAft>
                <a:spcPts val="0"/>
              </a:spcAft>
            </a:pPr>
            <a:r>
              <a:rPr lang="en-IN" sz="1800" b="0" i="0" u="none" strike="noStrike" dirty="0">
                <a:solidFill>
                  <a:srgbClr val="000000"/>
                </a:solidFill>
                <a:effectLst/>
              </a:rPr>
              <a:t>Rajesh Patel, A20503050</a:t>
            </a:r>
            <a:endParaRPr lang="en-IN" sz="1800" dirty="0">
              <a:solidFill>
                <a:srgbClr val="000000"/>
              </a:solidFill>
            </a:endParaRPr>
          </a:p>
        </p:txBody>
      </p:sp>
    </p:spTree>
    <p:extLst>
      <p:ext uri="{BB962C8B-B14F-4D97-AF65-F5344CB8AC3E}">
        <p14:creationId xmlns:p14="http://schemas.microsoft.com/office/powerpoint/2010/main" val="34265032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5A67ED-8C3E-B71B-C6AE-4670F4C7A96B}"/>
              </a:ext>
            </a:extLst>
          </p:cNvPr>
          <p:cNvSpPr>
            <a:spLocks noGrp="1"/>
          </p:cNvSpPr>
          <p:nvPr>
            <p:ph type="title"/>
          </p:nvPr>
        </p:nvSpPr>
        <p:spPr/>
        <p:txBody>
          <a:bodyPr>
            <a:noAutofit/>
          </a:bodyPr>
          <a:lstStyle/>
          <a:p>
            <a:r>
              <a:rPr lang="en-US" sz="4800" dirty="0"/>
              <a:t>Data Preparation Steps: Analytic Base </a:t>
            </a:r>
            <a:r>
              <a:rPr lang="en-US" dirty="0"/>
              <a:t>Table</a:t>
            </a:r>
            <a:r>
              <a:rPr lang="en-US" sz="4800" dirty="0"/>
              <a:t> (ABT) data structure</a:t>
            </a:r>
            <a:endParaRPr lang="en-IN" sz="4800" dirty="0"/>
          </a:p>
        </p:txBody>
      </p:sp>
      <p:sp>
        <p:nvSpPr>
          <p:cNvPr id="3" name="Content Placeholder 2">
            <a:extLst>
              <a:ext uri="{FF2B5EF4-FFF2-40B4-BE49-F238E27FC236}">
                <a16:creationId xmlns:a16="http://schemas.microsoft.com/office/drawing/2014/main" id="{6AA7DDB4-1C2A-70F1-7E6B-19BC1132C1ED}"/>
              </a:ext>
            </a:extLst>
          </p:cNvPr>
          <p:cNvSpPr>
            <a:spLocks noGrp="1"/>
          </p:cNvSpPr>
          <p:nvPr>
            <p:ph idx="1"/>
          </p:nvPr>
        </p:nvSpPr>
        <p:spPr/>
        <p:txBody>
          <a:bodyPr/>
          <a:lstStyle/>
          <a:p>
            <a:r>
              <a:rPr lang="en-US" dirty="0"/>
              <a:t>To prepare the data in the four datasets for analysis and use in the modeling process</a:t>
            </a:r>
          </a:p>
          <a:p>
            <a:r>
              <a:rPr lang="en-US" dirty="0"/>
              <a:t>The project employed an 8-step data wrangling process to produce an Analytic Base Table (ABT) data structure.</a:t>
            </a:r>
          </a:p>
          <a:p>
            <a:r>
              <a:rPr lang="en-US" dirty="0"/>
              <a:t>Note: Whenever feasible, as much as possible of the entire dataset should be prepared for analysis, with extraneous variables being removed at the end of the data preparation process.</a:t>
            </a:r>
            <a:endParaRPr lang="en-IN" dirty="0"/>
          </a:p>
        </p:txBody>
      </p:sp>
    </p:spTree>
    <p:extLst>
      <p:ext uri="{BB962C8B-B14F-4D97-AF65-F5344CB8AC3E}">
        <p14:creationId xmlns:p14="http://schemas.microsoft.com/office/powerpoint/2010/main" val="23258832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AB40A0-0DD9-B2C9-34FB-72E4C271C3A6}"/>
              </a:ext>
            </a:extLst>
          </p:cNvPr>
          <p:cNvSpPr>
            <a:spLocks noGrp="1"/>
          </p:cNvSpPr>
          <p:nvPr>
            <p:ph type="title"/>
          </p:nvPr>
        </p:nvSpPr>
        <p:spPr/>
        <p:txBody>
          <a:bodyPr/>
          <a:lstStyle/>
          <a:p>
            <a:r>
              <a:rPr lang="en-US" dirty="0"/>
              <a:t>Data Wrangling Steps: (A) Discovery</a:t>
            </a:r>
            <a:endParaRPr lang="en-IN" dirty="0"/>
          </a:p>
        </p:txBody>
      </p:sp>
      <p:sp>
        <p:nvSpPr>
          <p:cNvPr id="3" name="Content Placeholder 2">
            <a:extLst>
              <a:ext uri="{FF2B5EF4-FFF2-40B4-BE49-F238E27FC236}">
                <a16:creationId xmlns:a16="http://schemas.microsoft.com/office/drawing/2014/main" id="{FC88968F-64F7-C2F2-8633-2BD2D3329833}"/>
              </a:ext>
            </a:extLst>
          </p:cNvPr>
          <p:cNvSpPr>
            <a:spLocks noGrp="1"/>
          </p:cNvSpPr>
          <p:nvPr>
            <p:ph idx="1"/>
          </p:nvPr>
        </p:nvSpPr>
        <p:spPr/>
        <p:txBody>
          <a:bodyPr/>
          <a:lstStyle/>
          <a:p>
            <a:r>
              <a:rPr lang="en-US" dirty="0"/>
              <a:t>Datasets were explored initially in its raw form, to better understand the dataset</a:t>
            </a:r>
          </a:p>
          <a:p>
            <a:r>
              <a:rPr lang="en-US" dirty="0"/>
              <a:t>With better insights into the nature of the data, better questions can be asked of it for business purposes.</a:t>
            </a:r>
          </a:p>
          <a:p>
            <a:r>
              <a:rPr lang="en-US" dirty="0"/>
              <a:t>As a result, a movie was defined as a motion picture that had its first public release carried out in a movie theater. This excluded movies never released to the public or released initially on video.</a:t>
            </a:r>
          </a:p>
          <a:p>
            <a:endParaRPr lang="en-IN" dirty="0"/>
          </a:p>
        </p:txBody>
      </p:sp>
    </p:spTree>
    <p:extLst>
      <p:ext uri="{BB962C8B-B14F-4D97-AF65-F5344CB8AC3E}">
        <p14:creationId xmlns:p14="http://schemas.microsoft.com/office/powerpoint/2010/main" val="3317971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2E5F41-79D0-58F6-BB19-D671C7CFCFFC}"/>
              </a:ext>
            </a:extLst>
          </p:cNvPr>
          <p:cNvSpPr>
            <a:spLocks noGrp="1"/>
          </p:cNvSpPr>
          <p:nvPr>
            <p:ph type="title"/>
          </p:nvPr>
        </p:nvSpPr>
        <p:spPr>
          <a:xfrm>
            <a:off x="838200" y="365125"/>
            <a:ext cx="10515600" cy="1108075"/>
          </a:xfrm>
        </p:spPr>
        <p:txBody>
          <a:bodyPr/>
          <a:lstStyle/>
          <a:p>
            <a:r>
              <a:rPr lang="en-IN" dirty="0"/>
              <a:t>Structuring</a:t>
            </a:r>
          </a:p>
        </p:txBody>
      </p:sp>
      <p:sp>
        <p:nvSpPr>
          <p:cNvPr id="3" name="Content Placeholder 2">
            <a:extLst>
              <a:ext uri="{FF2B5EF4-FFF2-40B4-BE49-F238E27FC236}">
                <a16:creationId xmlns:a16="http://schemas.microsoft.com/office/drawing/2014/main" id="{6849DACD-B381-F500-3B8D-6287A15417FF}"/>
              </a:ext>
            </a:extLst>
          </p:cNvPr>
          <p:cNvSpPr>
            <a:spLocks noGrp="1"/>
          </p:cNvSpPr>
          <p:nvPr>
            <p:ph idx="1"/>
          </p:nvPr>
        </p:nvSpPr>
        <p:spPr>
          <a:xfrm>
            <a:off x="838200" y="1473200"/>
            <a:ext cx="10515600" cy="4531043"/>
          </a:xfrm>
        </p:spPr>
        <p:txBody>
          <a:bodyPr/>
          <a:lstStyle/>
          <a:p>
            <a:pPr marL="0" indent="0">
              <a:buNone/>
            </a:pPr>
            <a:r>
              <a:rPr lang="en-US" dirty="0"/>
              <a:t>Data structuring techniques were used to: </a:t>
            </a:r>
          </a:p>
          <a:p>
            <a:pPr marL="514350" indent="-514350">
              <a:buAutoNum type="arabicParenR"/>
            </a:pPr>
            <a:r>
              <a:rPr lang="en-US" dirty="0"/>
              <a:t>normalize the data</a:t>
            </a:r>
          </a:p>
          <a:p>
            <a:pPr marL="514350" indent="-514350">
              <a:buAutoNum type="arabicParenR"/>
            </a:pPr>
            <a:r>
              <a:rPr lang="en-IN" dirty="0"/>
              <a:t>To reduce complexity</a:t>
            </a:r>
            <a:endParaRPr lang="en-US" dirty="0"/>
          </a:p>
          <a:p>
            <a:pPr marL="0" indent="0">
              <a:buNone/>
            </a:pPr>
            <a:r>
              <a:rPr lang="en-US" dirty="0"/>
              <a:t>-For example, it was ensured that each variable contained an atomic value, and datatype conversions were applied where variables were not assigned the correct datatypes.</a:t>
            </a:r>
          </a:p>
        </p:txBody>
      </p:sp>
    </p:spTree>
    <p:extLst>
      <p:ext uri="{BB962C8B-B14F-4D97-AF65-F5344CB8AC3E}">
        <p14:creationId xmlns:p14="http://schemas.microsoft.com/office/powerpoint/2010/main" val="36329345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ECE64C-C5AF-FF55-D571-B987D7805686}"/>
              </a:ext>
            </a:extLst>
          </p:cNvPr>
          <p:cNvSpPr>
            <a:spLocks noGrp="1"/>
          </p:cNvSpPr>
          <p:nvPr>
            <p:ph type="title"/>
          </p:nvPr>
        </p:nvSpPr>
        <p:spPr>
          <a:xfrm>
            <a:off x="838200" y="365125"/>
            <a:ext cx="10515600" cy="935355"/>
          </a:xfrm>
        </p:spPr>
        <p:txBody>
          <a:bodyPr/>
          <a:lstStyle/>
          <a:p>
            <a:r>
              <a:rPr lang="en-IN" dirty="0"/>
              <a:t>Cleaning</a:t>
            </a:r>
          </a:p>
        </p:txBody>
      </p:sp>
      <p:sp>
        <p:nvSpPr>
          <p:cNvPr id="3" name="Content Placeholder 2">
            <a:extLst>
              <a:ext uri="{FF2B5EF4-FFF2-40B4-BE49-F238E27FC236}">
                <a16:creationId xmlns:a16="http://schemas.microsoft.com/office/drawing/2014/main" id="{1D4049A8-929E-F560-50E1-6E702DCFC5B0}"/>
              </a:ext>
            </a:extLst>
          </p:cNvPr>
          <p:cNvSpPr>
            <a:spLocks noGrp="1"/>
          </p:cNvSpPr>
          <p:nvPr>
            <p:ph idx="1"/>
          </p:nvPr>
        </p:nvSpPr>
        <p:spPr>
          <a:xfrm>
            <a:off x="762000" y="1473200"/>
            <a:ext cx="10591800" cy="4703763"/>
          </a:xfrm>
        </p:spPr>
        <p:txBody>
          <a:bodyPr>
            <a:normAutofit lnSpcReduction="10000"/>
          </a:bodyPr>
          <a:lstStyle/>
          <a:p>
            <a:r>
              <a:rPr lang="en-US" dirty="0"/>
              <a:t>Data cleansing or data cleaning is the process of detecting and correcting corrupt or inaccurate records from a given dataset</a:t>
            </a:r>
          </a:p>
          <a:p>
            <a:r>
              <a:rPr lang="en-US" dirty="0"/>
              <a:t>The data cleaning process had outliers stripped from the datasets</a:t>
            </a:r>
          </a:p>
          <a:p>
            <a:r>
              <a:rPr lang="en-US" dirty="0"/>
              <a:t>For instance, in the given data movie with movie revenue value as 0 were considered as outlier and stripped off</a:t>
            </a:r>
          </a:p>
          <a:p>
            <a:r>
              <a:rPr lang="en-US" dirty="0"/>
              <a:t>Also movies released straight to video or with any status other than RELEASED were also dropped from the analysis</a:t>
            </a:r>
          </a:p>
          <a:p>
            <a:r>
              <a:rPr lang="en-US" dirty="0"/>
              <a:t>Entries with missing values for required entries, such as the release date were also excluded.</a:t>
            </a:r>
          </a:p>
          <a:p>
            <a:r>
              <a:rPr lang="en-US" dirty="0"/>
              <a:t>After data cleansing our primary dataset was reduced from 45,466 individual movie entries to 7,406 entries.</a:t>
            </a:r>
            <a:endParaRPr lang="en-IN" dirty="0"/>
          </a:p>
        </p:txBody>
      </p:sp>
    </p:spTree>
    <p:extLst>
      <p:ext uri="{BB962C8B-B14F-4D97-AF65-F5344CB8AC3E}">
        <p14:creationId xmlns:p14="http://schemas.microsoft.com/office/powerpoint/2010/main" val="28967499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276876-4329-E3BD-AE2F-BCC23F499082}"/>
              </a:ext>
            </a:extLst>
          </p:cNvPr>
          <p:cNvSpPr>
            <a:spLocks noGrp="1"/>
          </p:cNvSpPr>
          <p:nvPr>
            <p:ph type="title"/>
          </p:nvPr>
        </p:nvSpPr>
        <p:spPr>
          <a:xfrm>
            <a:off x="838200" y="365125"/>
            <a:ext cx="10515600" cy="1077595"/>
          </a:xfrm>
        </p:spPr>
        <p:txBody>
          <a:bodyPr/>
          <a:lstStyle/>
          <a:p>
            <a:r>
              <a:rPr lang="en-IN" dirty="0"/>
              <a:t>Validating</a:t>
            </a:r>
          </a:p>
        </p:txBody>
      </p:sp>
      <p:sp>
        <p:nvSpPr>
          <p:cNvPr id="3" name="Content Placeholder 2">
            <a:extLst>
              <a:ext uri="{FF2B5EF4-FFF2-40B4-BE49-F238E27FC236}">
                <a16:creationId xmlns:a16="http://schemas.microsoft.com/office/drawing/2014/main" id="{202B8C31-2D40-BB4F-6AD6-C0757A4B7023}"/>
              </a:ext>
            </a:extLst>
          </p:cNvPr>
          <p:cNvSpPr>
            <a:spLocks noGrp="1"/>
          </p:cNvSpPr>
          <p:nvPr>
            <p:ph idx="1"/>
          </p:nvPr>
        </p:nvSpPr>
        <p:spPr>
          <a:xfrm>
            <a:off x="838200" y="1584960"/>
            <a:ext cx="10515600" cy="4592003"/>
          </a:xfrm>
        </p:spPr>
        <p:txBody>
          <a:bodyPr/>
          <a:lstStyle/>
          <a:p>
            <a:r>
              <a:rPr lang="en-US" dirty="0"/>
              <a:t>Data validation refers to the process of ensuring the accuracy and quality of data</a:t>
            </a:r>
          </a:p>
          <a:p>
            <a:r>
              <a:rPr lang="en-US" dirty="0"/>
              <a:t>This step is validating the results of the data cleansing process to ensure that the resulting dataset is still fit for purpose</a:t>
            </a:r>
          </a:p>
          <a:p>
            <a:r>
              <a:rPr lang="en-US" dirty="0"/>
              <a:t>This included verifying that categorical values, contained only acceptable values, that date variables had the correct datatypes, etc.</a:t>
            </a:r>
            <a:endParaRPr lang="en-IN" dirty="0"/>
          </a:p>
        </p:txBody>
      </p:sp>
    </p:spTree>
    <p:extLst>
      <p:ext uri="{BB962C8B-B14F-4D97-AF65-F5344CB8AC3E}">
        <p14:creationId xmlns:p14="http://schemas.microsoft.com/office/powerpoint/2010/main" val="33848743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ECDF54-10D7-3629-1379-EA33C4389E6F}"/>
              </a:ext>
            </a:extLst>
          </p:cNvPr>
          <p:cNvSpPr>
            <a:spLocks noGrp="1"/>
          </p:cNvSpPr>
          <p:nvPr>
            <p:ph type="title"/>
          </p:nvPr>
        </p:nvSpPr>
        <p:spPr>
          <a:xfrm>
            <a:off x="838200" y="365125"/>
            <a:ext cx="10515600" cy="1067435"/>
          </a:xfrm>
        </p:spPr>
        <p:txBody>
          <a:bodyPr/>
          <a:lstStyle/>
          <a:p>
            <a:r>
              <a:rPr lang="en-IN" dirty="0"/>
              <a:t>Enrichment</a:t>
            </a:r>
          </a:p>
        </p:txBody>
      </p:sp>
      <p:sp>
        <p:nvSpPr>
          <p:cNvPr id="3" name="Content Placeholder 2">
            <a:extLst>
              <a:ext uri="{FF2B5EF4-FFF2-40B4-BE49-F238E27FC236}">
                <a16:creationId xmlns:a16="http://schemas.microsoft.com/office/drawing/2014/main" id="{3D6C5AE8-8F3B-F299-15A0-0F7FBCB56311}"/>
              </a:ext>
            </a:extLst>
          </p:cNvPr>
          <p:cNvSpPr>
            <a:spLocks noGrp="1"/>
          </p:cNvSpPr>
          <p:nvPr>
            <p:ph idx="1"/>
          </p:nvPr>
        </p:nvSpPr>
        <p:spPr>
          <a:xfrm>
            <a:off x="838200" y="1503680"/>
            <a:ext cx="10515600" cy="4673283"/>
          </a:xfrm>
        </p:spPr>
        <p:txBody>
          <a:bodyPr/>
          <a:lstStyle/>
          <a:p>
            <a:r>
              <a:rPr lang="en-US" dirty="0"/>
              <a:t>Data Enrichment allows companies to make their raw data useful</a:t>
            </a:r>
          </a:p>
          <a:p>
            <a:r>
              <a:rPr lang="en-US" dirty="0"/>
              <a:t>It also allows businesses to add additional as well as missing data to the original data set to make it more useful.</a:t>
            </a:r>
          </a:p>
          <a:p>
            <a:r>
              <a:rPr lang="en-US" dirty="0"/>
              <a:t>Here in this step we performed merging a dataset with third-party data from a reputable data source</a:t>
            </a:r>
          </a:p>
          <a:p>
            <a:r>
              <a:rPr lang="en-US" dirty="0"/>
              <a:t>Initial enrichment was performed by merging unemployment statistics with unemployment rates published by the Bureau of Labor Statistics.</a:t>
            </a:r>
            <a:endParaRPr lang="en-IN" dirty="0"/>
          </a:p>
        </p:txBody>
      </p:sp>
    </p:spTree>
    <p:extLst>
      <p:ext uri="{BB962C8B-B14F-4D97-AF65-F5344CB8AC3E}">
        <p14:creationId xmlns:p14="http://schemas.microsoft.com/office/powerpoint/2010/main" val="7040080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06B32C-8D8A-14E8-7B3B-EACDA81ECDD9}"/>
              </a:ext>
            </a:extLst>
          </p:cNvPr>
          <p:cNvSpPr>
            <a:spLocks noGrp="1"/>
          </p:cNvSpPr>
          <p:nvPr>
            <p:ph type="title"/>
          </p:nvPr>
        </p:nvSpPr>
        <p:spPr>
          <a:xfrm>
            <a:off x="838200" y="365125"/>
            <a:ext cx="10408920" cy="975995"/>
          </a:xfrm>
        </p:spPr>
        <p:txBody>
          <a:bodyPr/>
          <a:lstStyle/>
          <a:p>
            <a:r>
              <a:rPr lang="en-IN" dirty="0"/>
              <a:t>Aggregation</a:t>
            </a:r>
          </a:p>
        </p:txBody>
      </p:sp>
      <p:sp>
        <p:nvSpPr>
          <p:cNvPr id="3" name="Content Placeholder 2">
            <a:extLst>
              <a:ext uri="{FF2B5EF4-FFF2-40B4-BE49-F238E27FC236}">
                <a16:creationId xmlns:a16="http://schemas.microsoft.com/office/drawing/2014/main" id="{53A08D3B-C9C7-D554-4C68-1FDCD6695E89}"/>
              </a:ext>
            </a:extLst>
          </p:cNvPr>
          <p:cNvSpPr>
            <a:spLocks noGrp="1"/>
          </p:cNvSpPr>
          <p:nvPr>
            <p:ph idx="1"/>
          </p:nvPr>
        </p:nvSpPr>
        <p:spPr>
          <a:xfrm>
            <a:off x="838200" y="1341120"/>
            <a:ext cx="10515600" cy="4835843"/>
          </a:xfrm>
        </p:spPr>
        <p:txBody>
          <a:bodyPr/>
          <a:lstStyle/>
          <a:p>
            <a:r>
              <a:rPr lang="en-US" dirty="0"/>
              <a:t>Data aggregation is any process whereby data is gathered and expressed in a summary form.</a:t>
            </a:r>
          </a:p>
          <a:p>
            <a:r>
              <a:rPr lang="en-US" dirty="0"/>
              <a:t>When data is aggregated, atomic data rows typically gathered from multiple sources are replaced with totals or summary statistics.</a:t>
            </a:r>
          </a:p>
          <a:p>
            <a:r>
              <a:rPr lang="en-US" dirty="0"/>
              <a:t>For the aggregation step, user rating information by numerous users was summarized through the computing of aggregates grouped by individual movies.</a:t>
            </a:r>
          </a:p>
          <a:p>
            <a:pPr marL="0" indent="0">
              <a:buNone/>
            </a:pPr>
            <a:endParaRPr lang="en-IN" dirty="0"/>
          </a:p>
        </p:txBody>
      </p:sp>
    </p:spTree>
    <p:extLst>
      <p:ext uri="{BB962C8B-B14F-4D97-AF65-F5344CB8AC3E}">
        <p14:creationId xmlns:p14="http://schemas.microsoft.com/office/powerpoint/2010/main" val="7640591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9BB49D-907B-4EE3-B062-56DBFFAE0E43}"/>
              </a:ext>
            </a:extLst>
          </p:cNvPr>
          <p:cNvSpPr>
            <a:spLocks noGrp="1"/>
          </p:cNvSpPr>
          <p:nvPr>
            <p:ph type="title"/>
          </p:nvPr>
        </p:nvSpPr>
        <p:spPr>
          <a:xfrm>
            <a:off x="838200" y="365125"/>
            <a:ext cx="10408920" cy="1047115"/>
          </a:xfrm>
        </p:spPr>
        <p:txBody>
          <a:bodyPr/>
          <a:lstStyle/>
          <a:p>
            <a:r>
              <a:rPr lang="en-IN" dirty="0"/>
              <a:t>Integration</a:t>
            </a:r>
          </a:p>
        </p:txBody>
      </p:sp>
      <p:sp>
        <p:nvSpPr>
          <p:cNvPr id="3" name="Content Placeholder 2">
            <a:extLst>
              <a:ext uri="{FF2B5EF4-FFF2-40B4-BE49-F238E27FC236}">
                <a16:creationId xmlns:a16="http://schemas.microsoft.com/office/drawing/2014/main" id="{3E1AAE59-91E3-1EEA-F0F4-70EF9550B757}"/>
              </a:ext>
            </a:extLst>
          </p:cNvPr>
          <p:cNvSpPr>
            <a:spLocks noGrp="1"/>
          </p:cNvSpPr>
          <p:nvPr>
            <p:ph idx="1"/>
          </p:nvPr>
        </p:nvSpPr>
        <p:spPr>
          <a:xfrm>
            <a:off x="838200" y="1544320"/>
            <a:ext cx="10515600" cy="4632643"/>
          </a:xfrm>
        </p:spPr>
        <p:txBody>
          <a:bodyPr/>
          <a:lstStyle/>
          <a:p>
            <a:r>
              <a:rPr lang="en-US" dirty="0"/>
              <a:t>Integration of dataset is performed to combine the required and useful information from the dataset</a:t>
            </a:r>
          </a:p>
          <a:p>
            <a:r>
              <a:rPr lang="en-US" dirty="0"/>
              <a:t>Once all datasets were cleaned and validated, they were combined into a single unified view, using common fields</a:t>
            </a:r>
          </a:p>
          <a:p>
            <a:r>
              <a:rPr lang="en-US" dirty="0"/>
              <a:t>For instance: movie identifier to associate movies with ratings, and both the year and the month of the reporting period to associate the datasets containing unemployment data and correlate them with movies based on the movie release data</a:t>
            </a:r>
          </a:p>
          <a:p>
            <a:r>
              <a:rPr lang="en-US" dirty="0"/>
              <a:t>The outcome was an Analytical Base Table to be used for analysis.</a:t>
            </a:r>
            <a:endParaRPr lang="en-IN" dirty="0"/>
          </a:p>
        </p:txBody>
      </p:sp>
    </p:spTree>
    <p:extLst>
      <p:ext uri="{BB962C8B-B14F-4D97-AF65-F5344CB8AC3E}">
        <p14:creationId xmlns:p14="http://schemas.microsoft.com/office/powerpoint/2010/main" val="2175294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F4F88B-B147-5508-0E02-C4A5FBD9CDE4}"/>
              </a:ext>
            </a:extLst>
          </p:cNvPr>
          <p:cNvSpPr>
            <a:spLocks noGrp="1"/>
          </p:cNvSpPr>
          <p:nvPr>
            <p:ph type="title"/>
          </p:nvPr>
        </p:nvSpPr>
        <p:spPr>
          <a:xfrm>
            <a:off x="838200" y="365125"/>
            <a:ext cx="10515600" cy="1067435"/>
          </a:xfrm>
        </p:spPr>
        <p:txBody>
          <a:bodyPr/>
          <a:lstStyle/>
          <a:p>
            <a:r>
              <a:rPr lang="en-IN" dirty="0"/>
              <a:t>Publishing</a:t>
            </a:r>
          </a:p>
        </p:txBody>
      </p:sp>
      <p:sp>
        <p:nvSpPr>
          <p:cNvPr id="3" name="Content Placeholder 2">
            <a:extLst>
              <a:ext uri="{FF2B5EF4-FFF2-40B4-BE49-F238E27FC236}">
                <a16:creationId xmlns:a16="http://schemas.microsoft.com/office/drawing/2014/main" id="{1ADF16BE-5D56-00D6-93A7-73C3EFEDB883}"/>
              </a:ext>
            </a:extLst>
          </p:cNvPr>
          <p:cNvSpPr>
            <a:spLocks noGrp="1"/>
          </p:cNvSpPr>
          <p:nvPr>
            <p:ph idx="1"/>
          </p:nvPr>
        </p:nvSpPr>
        <p:spPr>
          <a:xfrm>
            <a:off x="838200" y="1513840"/>
            <a:ext cx="10515600" cy="4663123"/>
          </a:xfrm>
        </p:spPr>
        <p:txBody>
          <a:bodyPr/>
          <a:lstStyle/>
          <a:p>
            <a:r>
              <a:rPr lang="en-US" dirty="0"/>
              <a:t>After performing all the above the steps, we need to display the resulting data</a:t>
            </a:r>
          </a:p>
          <a:p>
            <a:r>
              <a:rPr lang="en-US" dirty="0"/>
              <a:t>The outcome of the data wrangling process was a combined dataset, containing clean and validated data, that was formally made available for data analysis and the model building stages of the project.</a:t>
            </a:r>
            <a:endParaRPr lang="en-IN" dirty="0"/>
          </a:p>
        </p:txBody>
      </p:sp>
    </p:spTree>
    <p:extLst>
      <p:ext uri="{BB962C8B-B14F-4D97-AF65-F5344CB8AC3E}">
        <p14:creationId xmlns:p14="http://schemas.microsoft.com/office/powerpoint/2010/main" val="11420189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1BA836-F550-1442-B253-8D07C068E970}"/>
              </a:ext>
            </a:extLst>
          </p:cNvPr>
          <p:cNvSpPr>
            <a:spLocks noGrp="1"/>
          </p:cNvSpPr>
          <p:nvPr>
            <p:ph type="title"/>
          </p:nvPr>
        </p:nvSpPr>
        <p:spPr>
          <a:xfrm>
            <a:off x="838200" y="365125"/>
            <a:ext cx="10317480" cy="1097915"/>
          </a:xfrm>
        </p:spPr>
        <p:txBody>
          <a:bodyPr/>
          <a:lstStyle/>
          <a:p>
            <a:r>
              <a:rPr lang="en-IN" dirty="0"/>
              <a:t>Implementation</a:t>
            </a:r>
          </a:p>
        </p:txBody>
      </p:sp>
      <p:sp>
        <p:nvSpPr>
          <p:cNvPr id="3" name="Content Placeholder 2">
            <a:extLst>
              <a:ext uri="{FF2B5EF4-FFF2-40B4-BE49-F238E27FC236}">
                <a16:creationId xmlns:a16="http://schemas.microsoft.com/office/drawing/2014/main" id="{898AA172-B046-CA4B-34F2-F0CF969DCF87}"/>
              </a:ext>
            </a:extLst>
          </p:cNvPr>
          <p:cNvSpPr>
            <a:spLocks noGrp="1"/>
          </p:cNvSpPr>
          <p:nvPr>
            <p:ph idx="1"/>
          </p:nvPr>
        </p:nvSpPr>
        <p:spPr>
          <a:xfrm>
            <a:off x="838200" y="1463040"/>
            <a:ext cx="10515600" cy="4713923"/>
          </a:xfrm>
        </p:spPr>
        <p:txBody>
          <a:bodyPr/>
          <a:lstStyle/>
          <a:p>
            <a:pPr marL="0" indent="0">
              <a:buNone/>
            </a:pPr>
            <a:r>
              <a:rPr lang="en-IN" dirty="0"/>
              <a:t>Loading the Dataset</a:t>
            </a:r>
          </a:p>
        </p:txBody>
      </p:sp>
      <p:pic>
        <p:nvPicPr>
          <p:cNvPr id="5" name="Picture 4">
            <a:extLst>
              <a:ext uri="{FF2B5EF4-FFF2-40B4-BE49-F238E27FC236}">
                <a16:creationId xmlns:a16="http://schemas.microsoft.com/office/drawing/2014/main" id="{0C6FDA21-6C71-AD7E-24D9-BD6DD0E4399D}"/>
              </a:ext>
            </a:extLst>
          </p:cNvPr>
          <p:cNvPicPr>
            <a:picLocks noChangeAspect="1"/>
          </p:cNvPicPr>
          <p:nvPr/>
        </p:nvPicPr>
        <p:blipFill>
          <a:blip r:embed="rId2"/>
          <a:stretch>
            <a:fillRect/>
          </a:stretch>
        </p:blipFill>
        <p:spPr>
          <a:xfrm>
            <a:off x="838200" y="2342946"/>
            <a:ext cx="7320280" cy="3968954"/>
          </a:xfrm>
          <a:prstGeom prst="rect">
            <a:avLst/>
          </a:prstGeom>
        </p:spPr>
      </p:pic>
    </p:spTree>
    <p:extLst>
      <p:ext uri="{BB962C8B-B14F-4D97-AF65-F5344CB8AC3E}">
        <p14:creationId xmlns:p14="http://schemas.microsoft.com/office/powerpoint/2010/main" val="1152168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3D86A6-51E2-A3C8-B1D5-C0673917266E}"/>
              </a:ext>
            </a:extLst>
          </p:cNvPr>
          <p:cNvSpPr>
            <a:spLocks noGrp="1"/>
          </p:cNvSpPr>
          <p:nvPr>
            <p:ph type="title"/>
          </p:nvPr>
        </p:nvSpPr>
        <p:spPr/>
        <p:txBody>
          <a:bodyPr/>
          <a:lstStyle/>
          <a:p>
            <a:r>
              <a:rPr lang="en-IN" dirty="0"/>
              <a:t>Problem Statements</a:t>
            </a:r>
          </a:p>
        </p:txBody>
      </p:sp>
      <p:sp>
        <p:nvSpPr>
          <p:cNvPr id="3" name="Content Placeholder 2">
            <a:extLst>
              <a:ext uri="{FF2B5EF4-FFF2-40B4-BE49-F238E27FC236}">
                <a16:creationId xmlns:a16="http://schemas.microsoft.com/office/drawing/2014/main" id="{DD731C35-0DEB-B576-2A10-4CAD52A7E8CE}"/>
              </a:ext>
            </a:extLst>
          </p:cNvPr>
          <p:cNvSpPr>
            <a:spLocks noGrp="1"/>
          </p:cNvSpPr>
          <p:nvPr>
            <p:ph idx="1"/>
          </p:nvPr>
        </p:nvSpPr>
        <p:spPr/>
        <p:txBody>
          <a:bodyPr/>
          <a:lstStyle/>
          <a:p>
            <a:r>
              <a:rPr lang="en-US" dirty="0"/>
              <a:t> Analyze how the unemployment rate in US has effect on box office revenue.</a:t>
            </a:r>
          </a:p>
          <a:p>
            <a:r>
              <a:rPr lang="en-US" dirty="0"/>
              <a:t>Measure how reviews and ratings of movies released in theaters to their sales at the box office.</a:t>
            </a:r>
          </a:p>
          <a:p>
            <a:r>
              <a:rPr lang="en-US" dirty="0"/>
              <a:t> Another objective of the project is to visualize the analysis.</a:t>
            </a:r>
          </a:p>
          <a:p>
            <a:endParaRPr lang="en-IN" dirty="0"/>
          </a:p>
        </p:txBody>
      </p:sp>
    </p:spTree>
    <p:extLst>
      <p:ext uri="{BB962C8B-B14F-4D97-AF65-F5344CB8AC3E}">
        <p14:creationId xmlns:p14="http://schemas.microsoft.com/office/powerpoint/2010/main" val="13406253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82A587-DF81-3F01-9241-C5296B836EAB}"/>
              </a:ext>
            </a:extLst>
          </p:cNvPr>
          <p:cNvSpPr>
            <a:spLocks noGrp="1"/>
          </p:cNvSpPr>
          <p:nvPr>
            <p:ph type="title"/>
          </p:nvPr>
        </p:nvSpPr>
        <p:spPr>
          <a:xfrm>
            <a:off x="838200" y="365125"/>
            <a:ext cx="10515600" cy="808131"/>
          </a:xfrm>
        </p:spPr>
        <p:txBody>
          <a:bodyPr/>
          <a:lstStyle/>
          <a:p>
            <a:r>
              <a:rPr lang="en-IN" dirty="0"/>
              <a:t>Continued..</a:t>
            </a:r>
          </a:p>
        </p:txBody>
      </p:sp>
      <p:sp>
        <p:nvSpPr>
          <p:cNvPr id="3" name="Content Placeholder 2">
            <a:extLst>
              <a:ext uri="{FF2B5EF4-FFF2-40B4-BE49-F238E27FC236}">
                <a16:creationId xmlns:a16="http://schemas.microsoft.com/office/drawing/2014/main" id="{7F1131BF-96E7-24A2-3C60-126A191D41BC}"/>
              </a:ext>
            </a:extLst>
          </p:cNvPr>
          <p:cNvSpPr>
            <a:spLocks noGrp="1"/>
          </p:cNvSpPr>
          <p:nvPr>
            <p:ph idx="1"/>
          </p:nvPr>
        </p:nvSpPr>
        <p:spPr>
          <a:xfrm>
            <a:off x="721360" y="1173256"/>
            <a:ext cx="10632440" cy="5003707"/>
          </a:xfrm>
        </p:spPr>
        <p:txBody>
          <a:bodyPr/>
          <a:lstStyle/>
          <a:p>
            <a:r>
              <a:rPr lang="en-US" dirty="0"/>
              <a:t>Here we perform Data Cleansing</a:t>
            </a:r>
          </a:p>
          <a:p>
            <a:pPr marL="0" indent="0">
              <a:buNone/>
            </a:pPr>
            <a:endParaRPr lang="en-US" dirty="0"/>
          </a:p>
          <a:p>
            <a:endParaRPr lang="en-US" dirty="0"/>
          </a:p>
          <a:p>
            <a:endParaRPr lang="en-US" dirty="0"/>
          </a:p>
          <a:p>
            <a:endParaRPr lang="en-US" dirty="0"/>
          </a:p>
          <a:p>
            <a:endParaRPr lang="en-US" dirty="0"/>
          </a:p>
          <a:p>
            <a:endParaRPr lang="en-US" dirty="0"/>
          </a:p>
          <a:p>
            <a:endParaRPr lang="en-US" dirty="0"/>
          </a:p>
          <a:p>
            <a:r>
              <a:rPr lang="en-US" dirty="0"/>
              <a:t>Like this we need to perform required data preparation steps for the given datasets</a:t>
            </a:r>
          </a:p>
        </p:txBody>
      </p:sp>
      <p:pic>
        <p:nvPicPr>
          <p:cNvPr id="7" name="Picture 6">
            <a:extLst>
              <a:ext uri="{FF2B5EF4-FFF2-40B4-BE49-F238E27FC236}">
                <a16:creationId xmlns:a16="http://schemas.microsoft.com/office/drawing/2014/main" id="{DB953F83-7AFA-0050-D6A6-ED150DA6007E}"/>
              </a:ext>
            </a:extLst>
          </p:cNvPr>
          <p:cNvPicPr>
            <a:picLocks noChangeAspect="1"/>
          </p:cNvPicPr>
          <p:nvPr/>
        </p:nvPicPr>
        <p:blipFill>
          <a:blip r:embed="rId2"/>
          <a:stretch>
            <a:fillRect/>
          </a:stretch>
        </p:blipFill>
        <p:spPr>
          <a:xfrm>
            <a:off x="599441" y="1590581"/>
            <a:ext cx="8764764" cy="3580860"/>
          </a:xfrm>
          <a:prstGeom prst="rect">
            <a:avLst/>
          </a:prstGeom>
        </p:spPr>
      </p:pic>
    </p:spTree>
    <p:extLst>
      <p:ext uri="{BB962C8B-B14F-4D97-AF65-F5344CB8AC3E}">
        <p14:creationId xmlns:p14="http://schemas.microsoft.com/office/powerpoint/2010/main" val="35441662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F37E3-2C77-348B-BB32-E221D181DD96}"/>
              </a:ext>
            </a:extLst>
          </p:cNvPr>
          <p:cNvSpPr>
            <a:spLocks noGrp="1"/>
          </p:cNvSpPr>
          <p:nvPr>
            <p:ph type="title"/>
          </p:nvPr>
        </p:nvSpPr>
        <p:spPr/>
        <p:txBody>
          <a:bodyPr/>
          <a:lstStyle/>
          <a:p>
            <a:r>
              <a:rPr lang="en-IN" dirty="0"/>
              <a:t>Continued..</a:t>
            </a:r>
          </a:p>
        </p:txBody>
      </p:sp>
      <p:pic>
        <p:nvPicPr>
          <p:cNvPr id="5" name="Content Placeholder 4">
            <a:extLst>
              <a:ext uri="{FF2B5EF4-FFF2-40B4-BE49-F238E27FC236}">
                <a16:creationId xmlns:a16="http://schemas.microsoft.com/office/drawing/2014/main" id="{C53F3F8F-E27C-569A-5754-227A68B3030F}"/>
              </a:ext>
            </a:extLst>
          </p:cNvPr>
          <p:cNvPicPr>
            <a:picLocks noGrp="1" noChangeAspect="1"/>
          </p:cNvPicPr>
          <p:nvPr>
            <p:ph idx="1"/>
          </p:nvPr>
        </p:nvPicPr>
        <p:blipFill>
          <a:blip r:embed="rId2"/>
          <a:stretch>
            <a:fillRect/>
          </a:stretch>
        </p:blipFill>
        <p:spPr>
          <a:xfrm>
            <a:off x="2215950" y="1988240"/>
            <a:ext cx="7760099" cy="4026107"/>
          </a:xfrm>
        </p:spPr>
      </p:pic>
    </p:spTree>
    <p:extLst>
      <p:ext uri="{BB962C8B-B14F-4D97-AF65-F5344CB8AC3E}">
        <p14:creationId xmlns:p14="http://schemas.microsoft.com/office/powerpoint/2010/main" val="25178809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4F806E-560C-C8C2-EA23-3194E625CC5C}"/>
              </a:ext>
            </a:extLst>
          </p:cNvPr>
          <p:cNvSpPr>
            <a:spLocks noGrp="1"/>
          </p:cNvSpPr>
          <p:nvPr>
            <p:ph type="title"/>
          </p:nvPr>
        </p:nvSpPr>
        <p:spPr/>
        <p:txBody>
          <a:bodyPr/>
          <a:lstStyle/>
          <a:p>
            <a:r>
              <a:rPr lang="en-IN" dirty="0"/>
              <a:t>Continued..</a:t>
            </a:r>
          </a:p>
        </p:txBody>
      </p:sp>
      <p:pic>
        <p:nvPicPr>
          <p:cNvPr id="5" name="Content Placeholder 4">
            <a:extLst>
              <a:ext uri="{FF2B5EF4-FFF2-40B4-BE49-F238E27FC236}">
                <a16:creationId xmlns:a16="http://schemas.microsoft.com/office/drawing/2014/main" id="{6D2AD7E1-0FEE-0400-BE3B-7776B722E4D5}"/>
              </a:ext>
            </a:extLst>
          </p:cNvPr>
          <p:cNvPicPr>
            <a:picLocks noGrp="1" noChangeAspect="1"/>
          </p:cNvPicPr>
          <p:nvPr>
            <p:ph idx="1"/>
          </p:nvPr>
        </p:nvPicPr>
        <p:blipFill>
          <a:blip r:embed="rId2"/>
          <a:stretch>
            <a:fillRect/>
          </a:stretch>
        </p:blipFill>
        <p:spPr>
          <a:xfrm>
            <a:off x="838201" y="1962839"/>
            <a:ext cx="8010666" cy="4076910"/>
          </a:xfrm>
        </p:spPr>
      </p:pic>
    </p:spTree>
    <p:extLst>
      <p:ext uri="{BB962C8B-B14F-4D97-AF65-F5344CB8AC3E}">
        <p14:creationId xmlns:p14="http://schemas.microsoft.com/office/powerpoint/2010/main" val="7762396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657DB7-A236-2634-134D-98063B52922A}"/>
              </a:ext>
            </a:extLst>
          </p:cNvPr>
          <p:cNvSpPr>
            <a:spLocks noGrp="1"/>
          </p:cNvSpPr>
          <p:nvPr>
            <p:ph type="title"/>
          </p:nvPr>
        </p:nvSpPr>
        <p:spPr>
          <a:xfrm>
            <a:off x="1107440" y="365125"/>
            <a:ext cx="10246360" cy="884555"/>
          </a:xfrm>
        </p:spPr>
        <p:txBody>
          <a:bodyPr/>
          <a:lstStyle/>
          <a:p>
            <a:r>
              <a:rPr lang="en-IN" dirty="0"/>
              <a:t>Continued..</a:t>
            </a:r>
          </a:p>
        </p:txBody>
      </p:sp>
      <p:pic>
        <p:nvPicPr>
          <p:cNvPr id="5" name="Content Placeholder 4">
            <a:extLst>
              <a:ext uri="{FF2B5EF4-FFF2-40B4-BE49-F238E27FC236}">
                <a16:creationId xmlns:a16="http://schemas.microsoft.com/office/drawing/2014/main" id="{75E62FAD-B543-2EB1-B4AB-488EE5EE0214}"/>
              </a:ext>
            </a:extLst>
          </p:cNvPr>
          <p:cNvPicPr>
            <a:picLocks noGrp="1" noChangeAspect="1"/>
          </p:cNvPicPr>
          <p:nvPr>
            <p:ph idx="1"/>
          </p:nvPr>
        </p:nvPicPr>
        <p:blipFill>
          <a:blip r:embed="rId2"/>
          <a:stretch>
            <a:fillRect/>
          </a:stretch>
        </p:blipFill>
        <p:spPr>
          <a:xfrm>
            <a:off x="1107440" y="1430847"/>
            <a:ext cx="8855909" cy="4653351"/>
          </a:xfrm>
        </p:spPr>
      </p:pic>
    </p:spTree>
    <p:extLst>
      <p:ext uri="{BB962C8B-B14F-4D97-AF65-F5344CB8AC3E}">
        <p14:creationId xmlns:p14="http://schemas.microsoft.com/office/powerpoint/2010/main" val="30140099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F476C8-B95D-2975-9BC1-581086165284}"/>
              </a:ext>
            </a:extLst>
          </p:cNvPr>
          <p:cNvSpPr>
            <a:spLocks noGrp="1"/>
          </p:cNvSpPr>
          <p:nvPr>
            <p:ph type="title"/>
          </p:nvPr>
        </p:nvSpPr>
        <p:spPr>
          <a:xfrm>
            <a:off x="731520" y="334645"/>
            <a:ext cx="10510520" cy="843915"/>
          </a:xfrm>
        </p:spPr>
        <p:txBody>
          <a:bodyPr>
            <a:normAutofit fontScale="90000"/>
          </a:bodyPr>
          <a:lstStyle/>
          <a:p>
            <a:r>
              <a:rPr lang="en-US" dirty="0"/>
              <a:t>Displaying </a:t>
            </a:r>
            <a:r>
              <a:rPr lang="en-US" sz="4900" dirty="0"/>
              <a:t>processed</a:t>
            </a:r>
            <a:r>
              <a:rPr lang="en-US" dirty="0"/>
              <a:t> data for bls statistics dataset</a:t>
            </a:r>
            <a:endParaRPr lang="en-IN" dirty="0"/>
          </a:p>
        </p:txBody>
      </p:sp>
      <p:pic>
        <p:nvPicPr>
          <p:cNvPr id="5" name="Content Placeholder 4">
            <a:extLst>
              <a:ext uri="{FF2B5EF4-FFF2-40B4-BE49-F238E27FC236}">
                <a16:creationId xmlns:a16="http://schemas.microsoft.com/office/drawing/2014/main" id="{467BF6E7-DB69-BBF8-B482-EAD152DA941E}"/>
              </a:ext>
            </a:extLst>
          </p:cNvPr>
          <p:cNvPicPr>
            <a:picLocks noGrp="1" noChangeAspect="1"/>
          </p:cNvPicPr>
          <p:nvPr>
            <p:ph idx="1"/>
          </p:nvPr>
        </p:nvPicPr>
        <p:blipFill>
          <a:blip r:embed="rId2"/>
          <a:stretch>
            <a:fillRect/>
          </a:stretch>
        </p:blipFill>
        <p:spPr>
          <a:xfrm>
            <a:off x="731520" y="1336059"/>
            <a:ext cx="8701577" cy="4748140"/>
          </a:xfrm>
        </p:spPr>
      </p:pic>
    </p:spTree>
    <p:extLst>
      <p:ext uri="{BB962C8B-B14F-4D97-AF65-F5344CB8AC3E}">
        <p14:creationId xmlns:p14="http://schemas.microsoft.com/office/powerpoint/2010/main" val="2120735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224D27-B473-4166-478C-3174AC4AC889}"/>
              </a:ext>
            </a:extLst>
          </p:cNvPr>
          <p:cNvSpPr>
            <a:spLocks noGrp="1"/>
          </p:cNvSpPr>
          <p:nvPr>
            <p:ph type="title"/>
          </p:nvPr>
        </p:nvSpPr>
        <p:spPr/>
        <p:txBody>
          <a:bodyPr/>
          <a:lstStyle/>
          <a:p>
            <a:r>
              <a:rPr lang="en-US" dirty="0"/>
              <a:t>Combining all the datasets with carefully setting the combining constraints</a:t>
            </a:r>
            <a:endParaRPr lang="en-IN" dirty="0"/>
          </a:p>
        </p:txBody>
      </p:sp>
      <p:pic>
        <p:nvPicPr>
          <p:cNvPr id="5" name="Content Placeholder 4">
            <a:extLst>
              <a:ext uri="{FF2B5EF4-FFF2-40B4-BE49-F238E27FC236}">
                <a16:creationId xmlns:a16="http://schemas.microsoft.com/office/drawing/2014/main" id="{6B7F074C-7F5A-CC8B-2B8B-9C50182E1D33}"/>
              </a:ext>
            </a:extLst>
          </p:cNvPr>
          <p:cNvPicPr>
            <a:picLocks noGrp="1" noChangeAspect="1"/>
          </p:cNvPicPr>
          <p:nvPr>
            <p:ph idx="1"/>
          </p:nvPr>
        </p:nvPicPr>
        <p:blipFill>
          <a:blip r:embed="rId2"/>
          <a:stretch>
            <a:fillRect/>
          </a:stretch>
        </p:blipFill>
        <p:spPr>
          <a:xfrm>
            <a:off x="844280" y="1969189"/>
            <a:ext cx="10503440" cy="4064209"/>
          </a:xfrm>
        </p:spPr>
      </p:pic>
    </p:spTree>
    <p:extLst>
      <p:ext uri="{BB962C8B-B14F-4D97-AF65-F5344CB8AC3E}">
        <p14:creationId xmlns:p14="http://schemas.microsoft.com/office/powerpoint/2010/main" val="27004340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AB13F7-4C0C-8380-2C70-224F70D05D61}"/>
              </a:ext>
            </a:extLst>
          </p:cNvPr>
          <p:cNvSpPr>
            <a:spLocks noGrp="1"/>
          </p:cNvSpPr>
          <p:nvPr>
            <p:ph type="title"/>
          </p:nvPr>
        </p:nvSpPr>
        <p:spPr>
          <a:xfrm>
            <a:off x="838200" y="365125"/>
            <a:ext cx="10515600" cy="915035"/>
          </a:xfrm>
        </p:spPr>
        <p:txBody>
          <a:bodyPr/>
          <a:lstStyle/>
          <a:p>
            <a:r>
              <a:rPr lang="en-IN" dirty="0"/>
              <a:t>Results</a:t>
            </a:r>
          </a:p>
        </p:txBody>
      </p:sp>
      <p:sp>
        <p:nvSpPr>
          <p:cNvPr id="3" name="Content Placeholder 2">
            <a:extLst>
              <a:ext uri="{FF2B5EF4-FFF2-40B4-BE49-F238E27FC236}">
                <a16:creationId xmlns:a16="http://schemas.microsoft.com/office/drawing/2014/main" id="{E04B804C-5900-782B-7439-AADAAE5C98B5}"/>
              </a:ext>
            </a:extLst>
          </p:cNvPr>
          <p:cNvSpPr>
            <a:spLocks noGrp="1"/>
          </p:cNvSpPr>
          <p:nvPr>
            <p:ph idx="1"/>
          </p:nvPr>
        </p:nvSpPr>
        <p:spPr>
          <a:xfrm>
            <a:off x="838200" y="1381760"/>
            <a:ext cx="10515600" cy="4795203"/>
          </a:xfrm>
        </p:spPr>
        <p:txBody>
          <a:bodyPr/>
          <a:lstStyle/>
          <a:p>
            <a:r>
              <a:rPr lang="en-IN" dirty="0"/>
              <a:t>VIZUALIZATION AND ANALYSIS</a:t>
            </a:r>
          </a:p>
        </p:txBody>
      </p:sp>
      <p:pic>
        <p:nvPicPr>
          <p:cNvPr id="5" name="Picture 4">
            <a:extLst>
              <a:ext uri="{FF2B5EF4-FFF2-40B4-BE49-F238E27FC236}">
                <a16:creationId xmlns:a16="http://schemas.microsoft.com/office/drawing/2014/main" id="{48871DED-06A1-3CBD-62B3-F67A5F18984A}"/>
              </a:ext>
            </a:extLst>
          </p:cNvPr>
          <p:cNvPicPr>
            <a:picLocks noChangeAspect="1"/>
          </p:cNvPicPr>
          <p:nvPr/>
        </p:nvPicPr>
        <p:blipFill>
          <a:blip r:embed="rId2"/>
          <a:stretch>
            <a:fillRect/>
          </a:stretch>
        </p:blipFill>
        <p:spPr>
          <a:xfrm>
            <a:off x="965200" y="2113281"/>
            <a:ext cx="9255760" cy="3972560"/>
          </a:xfrm>
          <a:prstGeom prst="rect">
            <a:avLst/>
          </a:prstGeom>
        </p:spPr>
      </p:pic>
    </p:spTree>
    <p:extLst>
      <p:ext uri="{BB962C8B-B14F-4D97-AF65-F5344CB8AC3E}">
        <p14:creationId xmlns:p14="http://schemas.microsoft.com/office/powerpoint/2010/main" val="17323756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6AFCF2-92B7-59B3-C58B-0019E0B9E2A4}"/>
              </a:ext>
            </a:extLst>
          </p:cNvPr>
          <p:cNvSpPr>
            <a:spLocks noGrp="1"/>
          </p:cNvSpPr>
          <p:nvPr>
            <p:ph type="title"/>
          </p:nvPr>
        </p:nvSpPr>
        <p:spPr>
          <a:xfrm>
            <a:off x="934720" y="365125"/>
            <a:ext cx="10419080" cy="1331595"/>
          </a:xfrm>
        </p:spPr>
        <p:txBody>
          <a:bodyPr/>
          <a:lstStyle/>
          <a:p>
            <a:r>
              <a:rPr lang="en-US" dirty="0"/>
              <a:t>Analyzing the revenue with respect to each year</a:t>
            </a:r>
            <a:endParaRPr lang="en-IN" dirty="0"/>
          </a:p>
        </p:txBody>
      </p:sp>
      <p:pic>
        <p:nvPicPr>
          <p:cNvPr id="5" name="Content Placeholder 4">
            <a:extLst>
              <a:ext uri="{FF2B5EF4-FFF2-40B4-BE49-F238E27FC236}">
                <a16:creationId xmlns:a16="http://schemas.microsoft.com/office/drawing/2014/main" id="{8F44EC71-FA68-D733-F8C0-40A9CD5D850A}"/>
              </a:ext>
            </a:extLst>
          </p:cNvPr>
          <p:cNvPicPr>
            <a:picLocks noGrp="1" noChangeAspect="1"/>
          </p:cNvPicPr>
          <p:nvPr>
            <p:ph idx="1"/>
          </p:nvPr>
        </p:nvPicPr>
        <p:blipFill>
          <a:blip r:embed="rId2"/>
          <a:stretch>
            <a:fillRect/>
          </a:stretch>
        </p:blipFill>
        <p:spPr>
          <a:xfrm>
            <a:off x="3158974" y="1921562"/>
            <a:ext cx="5874052" cy="4159464"/>
          </a:xfrm>
        </p:spPr>
      </p:pic>
    </p:spTree>
    <p:extLst>
      <p:ext uri="{BB962C8B-B14F-4D97-AF65-F5344CB8AC3E}">
        <p14:creationId xmlns:p14="http://schemas.microsoft.com/office/powerpoint/2010/main" val="42489345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ABC8A-99BE-7EE1-6488-10B13AB577FF}"/>
              </a:ext>
            </a:extLst>
          </p:cNvPr>
          <p:cNvSpPr>
            <a:spLocks noGrp="1"/>
          </p:cNvSpPr>
          <p:nvPr>
            <p:ph type="title"/>
          </p:nvPr>
        </p:nvSpPr>
        <p:spPr>
          <a:xfrm>
            <a:off x="833120" y="314325"/>
            <a:ext cx="10520680" cy="1138555"/>
          </a:xfrm>
        </p:spPr>
        <p:txBody>
          <a:bodyPr>
            <a:normAutofit fontScale="90000"/>
          </a:bodyPr>
          <a:lstStyle/>
          <a:p>
            <a:r>
              <a:rPr lang="en-US" dirty="0"/>
              <a:t>Visualizing the relation between Number of votes and unemployment rate</a:t>
            </a:r>
            <a:endParaRPr lang="en-IN" dirty="0"/>
          </a:p>
        </p:txBody>
      </p:sp>
      <p:sp>
        <p:nvSpPr>
          <p:cNvPr id="7" name="Content Placeholder 6">
            <a:extLst>
              <a:ext uri="{FF2B5EF4-FFF2-40B4-BE49-F238E27FC236}">
                <a16:creationId xmlns:a16="http://schemas.microsoft.com/office/drawing/2014/main" id="{4946F4EE-95AD-7377-72E7-2871AD16DF8C}"/>
              </a:ext>
            </a:extLst>
          </p:cNvPr>
          <p:cNvSpPr>
            <a:spLocks noGrp="1"/>
          </p:cNvSpPr>
          <p:nvPr>
            <p:ph idx="1"/>
          </p:nvPr>
        </p:nvSpPr>
        <p:spPr/>
        <p:txBody>
          <a:bodyPr/>
          <a:lstStyle/>
          <a:p>
            <a:r>
              <a:rPr lang="en-US" dirty="0"/>
              <a:t>This is result obtained from combining rating and unemployment datasets</a:t>
            </a:r>
          </a:p>
          <a:p>
            <a:pPr marL="0" indent="0">
              <a:buNone/>
            </a:pPr>
            <a:endParaRPr lang="en-IN" dirty="0"/>
          </a:p>
        </p:txBody>
      </p:sp>
      <p:pic>
        <p:nvPicPr>
          <p:cNvPr id="9" name="Picture 8">
            <a:extLst>
              <a:ext uri="{FF2B5EF4-FFF2-40B4-BE49-F238E27FC236}">
                <a16:creationId xmlns:a16="http://schemas.microsoft.com/office/drawing/2014/main" id="{683D6446-9B8F-2C6D-304C-54ECFBA41C77}"/>
              </a:ext>
            </a:extLst>
          </p:cNvPr>
          <p:cNvPicPr>
            <a:picLocks noChangeAspect="1"/>
          </p:cNvPicPr>
          <p:nvPr/>
        </p:nvPicPr>
        <p:blipFill>
          <a:blip r:embed="rId2"/>
          <a:stretch>
            <a:fillRect/>
          </a:stretch>
        </p:blipFill>
        <p:spPr>
          <a:xfrm>
            <a:off x="1000534" y="2630065"/>
            <a:ext cx="9758906" cy="4076910"/>
          </a:xfrm>
          <a:prstGeom prst="rect">
            <a:avLst/>
          </a:prstGeom>
        </p:spPr>
      </p:pic>
    </p:spTree>
    <p:extLst>
      <p:ext uri="{BB962C8B-B14F-4D97-AF65-F5344CB8AC3E}">
        <p14:creationId xmlns:p14="http://schemas.microsoft.com/office/powerpoint/2010/main" val="36993448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EDE1F4-C283-A34A-DC6F-C36F82922AE3}"/>
              </a:ext>
            </a:extLst>
          </p:cNvPr>
          <p:cNvSpPr>
            <a:spLocks noGrp="1"/>
          </p:cNvSpPr>
          <p:nvPr>
            <p:ph type="title"/>
          </p:nvPr>
        </p:nvSpPr>
        <p:spPr>
          <a:xfrm>
            <a:off x="838200" y="365125"/>
            <a:ext cx="10043160" cy="915035"/>
          </a:xfrm>
        </p:spPr>
        <p:txBody>
          <a:bodyPr/>
          <a:lstStyle/>
          <a:p>
            <a:r>
              <a:rPr lang="en-IN" dirty="0"/>
              <a:t>Revenue Boxplot</a:t>
            </a:r>
          </a:p>
        </p:txBody>
      </p:sp>
      <p:pic>
        <p:nvPicPr>
          <p:cNvPr id="5" name="Content Placeholder 4">
            <a:extLst>
              <a:ext uri="{FF2B5EF4-FFF2-40B4-BE49-F238E27FC236}">
                <a16:creationId xmlns:a16="http://schemas.microsoft.com/office/drawing/2014/main" id="{65879C51-D0E5-BBE0-E96D-8F94DAA89411}"/>
              </a:ext>
            </a:extLst>
          </p:cNvPr>
          <p:cNvPicPr>
            <a:picLocks noGrp="1" noChangeAspect="1"/>
          </p:cNvPicPr>
          <p:nvPr>
            <p:ph idx="1"/>
          </p:nvPr>
        </p:nvPicPr>
        <p:blipFill>
          <a:blip r:embed="rId2"/>
          <a:stretch>
            <a:fillRect/>
          </a:stretch>
        </p:blipFill>
        <p:spPr>
          <a:xfrm>
            <a:off x="3225652" y="1886635"/>
            <a:ext cx="5740695" cy="4229317"/>
          </a:xfrm>
        </p:spPr>
      </p:pic>
    </p:spTree>
    <p:extLst>
      <p:ext uri="{BB962C8B-B14F-4D97-AF65-F5344CB8AC3E}">
        <p14:creationId xmlns:p14="http://schemas.microsoft.com/office/powerpoint/2010/main" val="14932606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1C7EE6-3D73-D281-EE75-D9CF0347F8B3}"/>
              </a:ext>
            </a:extLst>
          </p:cNvPr>
          <p:cNvSpPr>
            <a:spLocks noGrp="1"/>
          </p:cNvSpPr>
          <p:nvPr>
            <p:ph type="title"/>
          </p:nvPr>
        </p:nvSpPr>
        <p:spPr/>
        <p:txBody>
          <a:bodyPr/>
          <a:lstStyle/>
          <a:p>
            <a:r>
              <a:rPr lang="en-IN" dirty="0"/>
              <a:t>PROJECT OVERVIEW</a:t>
            </a:r>
          </a:p>
        </p:txBody>
      </p:sp>
      <p:sp>
        <p:nvSpPr>
          <p:cNvPr id="3" name="Content Placeholder 2">
            <a:extLst>
              <a:ext uri="{FF2B5EF4-FFF2-40B4-BE49-F238E27FC236}">
                <a16:creationId xmlns:a16="http://schemas.microsoft.com/office/drawing/2014/main" id="{5518829F-531B-FF22-1DEC-AA021488F506}"/>
              </a:ext>
            </a:extLst>
          </p:cNvPr>
          <p:cNvSpPr>
            <a:spLocks noGrp="1"/>
          </p:cNvSpPr>
          <p:nvPr>
            <p:ph idx="1"/>
          </p:nvPr>
        </p:nvSpPr>
        <p:spPr/>
        <p:txBody>
          <a:bodyPr>
            <a:normAutofit lnSpcReduction="10000"/>
          </a:bodyPr>
          <a:lstStyle/>
          <a:p>
            <a:r>
              <a:rPr lang="en-US" dirty="0"/>
              <a:t>Perform data collection of all 4 mentioned distinct datasets (These datasets are raw but obtained from authoritative source which maintains the data quality and authenticity)</a:t>
            </a:r>
          </a:p>
          <a:p>
            <a:r>
              <a:rPr lang="en-US" dirty="0"/>
              <a:t>Perform Data preparation steps such as: Data observation, cleaning, validating, integration, </a:t>
            </a:r>
            <a:r>
              <a:rPr lang="en-US" dirty="0" err="1"/>
              <a:t>etc</a:t>
            </a:r>
            <a:endParaRPr lang="en-US" dirty="0"/>
          </a:p>
          <a:p>
            <a:r>
              <a:rPr lang="en-US" dirty="0"/>
              <a:t>After we obtain a processed data as a result of the previous steps, now we combine all the processed datasets</a:t>
            </a:r>
          </a:p>
          <a:p>
            <a:r>
              <a:rPr lang="en-US" dirty="0"/>
              <a:t>While combining keep the relevant fields from the datasets and alter the fields to make the final resulting dataset uniform</a:t>
            </a:r>
          </a:p>
          <a:p>
            <a:r>
              <a:rPr lang="en-US" dirty="0"/>
              <a:t>Perform Exploratory data visualization and analysis</a:t>
            </a:r>
            <a:endParaRPr lang="en-IN" dirty="0"/>
          </a:p>
        </p:txBody>
      </p:sp>
    </p:spTree>
    <p:extLst>
      <p:ext uri="{BB962C8B-B14F-4D97-AF65-F5344CB8AC3E}">
        <p14:creationId xmlns:p14="http://schemas.microsoft.com/office/powerpoint/2010/main" val="31615141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5BF7F8-804F-AE58-FDEB-871873815F56}"/>
              </a:ext>
            </a:extLst>
          </p:cNvPr>
          <p:cNvSpPr>
            <a:spLocks noGrp="1"/>
          </p:cNvSpPr>
          <p:nvPr>
            <p:ph type="title"/>
          </p:nvPr>
        </p:nvSpPr>
        <p:spPr/>
        <p:txBody>
          <a:bodyPr>
            <a:normAutofit/>
          </a:bodyPr>
          <a:lstStyle/>
          <a:p>
            <a:r>
              <a:rPr lang="en-IN" b="1" i="0" u="none" strike="noStrike" dirty="0">
                <a:solidFill>
                  <a:srgbClr val="000000"/>
                </a:solidFill>
                <a:effectLst/>
              </a:rPr>
              <a:t>EXPLORATORY DATA ANALYSIS (EDA)</a:t>
            </a:r>
            <a:endParaRPr lang="en-IN" dirty="0"/>
          </a:p>
        </p:txBody>
      </p:sp>
      <p:sp>
        <p:nvSpPr>
          <p:cNvPr id="3" name="Content Placeholder 2">
            <a:extLst>
              <a:ext uri="{FF2B5EF4-FFF2-40B4-BE49-F238E27FC236}">
                <a16:creationId xmlns:a16="http://schemas.microsoft.com/office/drawing/2014/main" id="{FCD0C8D6-E20E-DD93-DD8C-BDDB841DDD85}"/>
              </a:ext>
            </a:extLst>
          </p:cNvPr>
          <p:cNvSpPr>
            <a:spLocks noGrp="1"/>
          </p:cNvSpPr>
          <p:nvPr>
            <p:ph idx="1"/>
          </p:nvPr>
        </p:nvSpPr>
        <p:spPr/>
        <p:txBody>
          <a:bodyPr/>
          <a:lstStyle/>
          <a:p>
            <a:r>
              <a:rPr lang="en-IN" b="0" i="0" u="none" strike="noStrike" dirty="0">
                <a:solidFill>
                  <a:srgbClr val="000000"/>
                </a:solidFill>
                <a:effectLst/>
                <a:latin typeface="Times New Roman" panose="02020603050405020304" pitchFamily="18" charset="0"/>
              </a:rPr>
              <a:t>Unemployment </a:t>
            </a:r>
            <a:r>
              <a:rPr lang="en-IN" b="0" i="0" u="none" strike="noStrike" dirty="0">
                <a:solidFill>
                  <a:srgbClr val="000000"/>
                </a:solidFill>
                <a:effectLst/>
              </a:rPr>
              <a:t>Rate</a:t>
            </a:r>
            <a:r>
              <a:rPr lang="en-IN" b="0" i="0" u="none" strike="noStrike" dirty="0">
                <a:solidFill>
                  <a:srgbClr val="000000"/>
                </a:solidFill>
                <a:effectLst/>
                <a:latin typeface="Times New Roman" panose="02020603050405020304" pitchFamily="18" charset="0"/>
              </a:rPr>
              <a:t> VS Revenue</a:t>
            </a:r>
          </a:p>
          <a:p>
            <a:pPr marL="0" indent="0">
              <a:buNone/>
            </a:pPr>
            <a:r>
              <a:rPr lang="en-IN" dirty="0"/>
              <a:t> </a:t>
            </a:r>
            <a:r>
              <a:rPr lang="en-US" b="0" i="1" u="none" strike="noStrike" dirty="0">
                <a:solidFill>
                  <a:srgbClr val="000000"/>
                </a:solidFill>
                <a:effectLst/>
                <a:latin typeface="Times New Roman" panose="02020603050405020304" pitchFamily="18" charset="0"/>
              </a:rPr>
              <a:t>Movies that earned </a:t>
            </a:r>
            <a:r>
              <a:rPr lang="en-US" i="1" u="none" strike="noStrike" dirty="0">
                <a:solidFill>
                  <a:srgbClr val="000000"/>
                </a:solidFill>
                <a:effectLst/>
                <a:latin typeface="Times New Roman" panose="02020603050405020304" pitchFamily="18" charset="0"/>
              </a:rPr>
              <a:t>higher</a:t>
            </a:r>
            <a:r>
              <a:rPr lang="en-US" b="0" i="1" u="none" strike="noStrike" dirty="0">
                <a:solidFill>
                  <a:srgbClr val="000000"/>
                </a:solidFill>
                <a:effectLst/>
                <a:latin typeface="Times New Roman" panose="02020603050405020304" pitchFamily="18" charset="0"/>
              </a:rPr>
              <a:t> revenue tend to have lower employment rates.</a:t>
            </a:r>
          </a:p>
          <a:p>
            <a:pPr marL="0" indent="0">
              <a:buNone/>
            </a:pPr>
            <a:endParaRPr lang="en-IN" dirty="0"/>
          </a:p>
        </p:txBody>
      </p:sp>
      <p:pic>
        <p:nvPicPr>
          <p:cNvPr id="5" name="Picture 4">
            <a:extLst>
              <a:ext uri="{FF2B5EF4-FFF2-40B4-BE49-F238E27FC236}">
                <a16:creationId xmlns:a16="http://schemas.microsoft.com/office/drawing/2014/main" id="{200DB014-6D4D-24D5-597C-35A8ABBCDF7C}"/>
              </a:ext>
            </a:extLst>
          </p:cNvPr>
          <p:cNvPicPr>
            <a:picLocks noChangeAspect="1"/>
          </p:cNvPicPr>
          <p:nvPr/>
        </p:nvPicPr>
        <p:blipFill>
          <a:blip r:embed="rId2"/>
          <a:stretch>
            <a:fillRect/>
          </a:stretch>
        </p:blipFill>
        <p:spPr>
          <a:xfrm>
            <a:off x="838200" y="2743200"/>
            <a:ext cx="6751320" cy="3856900"/>
          </a:xfrm>
          <a:prstGeom prst="rect">
            <a:avLst/>
          </a:prstGeom>
        </p:spPr>
      </p:pic>
    </p:spTree>
    <p:extLst>
      <p:ext uri="{BB962C8B-B14F-4D97-AF65-F5344CB8AC3E}">
        <p14:creationId xmlns:p14="http://schemas.microsoft.com/office/powerpoint/2010/main" val="1119252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57EAC-11FD-3A0A-95E9-48D58A048B5F}"/>
              </a:ext>
            </a:extLst>
          </p:cNvPr>
          <p:cNvSpPr>
            <a:spLocks noGrp="1"/>
          </p:cNvSpPr>
          <p:nvPr>
            <p:ph type="title"/>
          </p:nvPr>
        </p:nvSpPr>
        <p:spPr>
          <a:xfrm>
            <a:off x="838200" y="599440"/>
            <a:ext cx="10185400" cy="955040"/>
          </a:xfrm>
        </p:spPr>
        <p:txBody>
          <a:bodyPr>
            <a:normAutofit/>
          </a:bodyPr>
          <a:lstStyle/>
          <a:p>
            <a:r>
              <a:rPr lang="en-US" b="1" dirty="0">
                <a:solidFill>
                  <a:srgbClr val="000000"/>
                </a:solidFill>
              </a:rPr>
              <a:t>Unemployment Rate VS Number of Votes</a:t>
            </a:r>
            <a:br>
              <a:rPr lang="en-US" sz="1800" b="1" dirty="0">
                <a:solidFill>
                  <a:srgbClr val="000000"/>
                </a:solidFill>
                <a:latin typeface="Times New Roman" panose="02020603050405020304" pitchFamily="18" charset="0"/>
              </a:rPr>
            </a:br>
            <a:endParaRPr lang="en-IN" sz="1800" b="1" dirty="0">
              <a:solidFill>
                <a:srgbClr val="000000"/>
              </a:solidFill>
              <a:latin typeface="Times New Roman" panose="02020603050405020304" pitchFamily="18" charset="0"/>
            </a:endParaRPr>
          </a:p>
        </p:txBody>
      </p:sp>
      <p:pic>
        <p:nvPicPr>
          <p:cNvPr id="1026" name="Picture 2">
            <a:extLst>
              <a:ext uri="{FF2B5EF4-FFF2-40B4-BE49-F238E27FC236}">
                <a16:creationId xmlns:a16="http://schemas.microsoft.com/office/drawing/2014/main" id="{953E4321-A136-FAF8-3722-3E84ADB7FD66}"/>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80727" y="1825625"/>
            <a:ext cx="10430546"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941408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E001E0-3D9C-9A58-D234-18CFEAE49906}"/>
              </a:ext>
            </a:extLst>
          </p:cNvPr>
          <p:cNvSpPr>
            <a:spLocks noGrp="1"/>
          </p:cNvSpPr>
          <p:nvPr>
            <p:ph type="title"/>
          </p:nvPr>
        </p:nvSpPr>
        <p:spPr/>
        <p:txBody>
          <a:bodyPr/>
          <a:lstStyle/>
          <a:p>
            <a:r>
              <a:rPr lang="en-IN" dirty="0"/>
              <a:t>Revenue Boxplot</a:t>
            </a:r>
          </a:p>
        </p:txBody>
      </p:sp>
      <p:pic>
        <p:nvPicPr>
          <p:cNvPr id="2050" name="Picture 2">
            <a:extLst>
              <a:ext uri="{FF2B5EF4-FFF2-40B4-BE49-F238E27FC236}">
                <a16:creationId xmlns:a16="http://schemas.microsoft.com/office/drawing/2014/main" id="{431A55B6-E174-B4B8-D1C8-D3EEBFB4A886}"/>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909887" y="1972469"/>
            <a:ext cx="6372225" cy="4057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21789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3C9DB8-C5CD-8F41-F15A-DC87AF49B194}"/>
              </a:ext>
            </a:extLst>
          </p:cNvPr>
          <p:cNvSpPr>
            <a:spLocks noGrp="1"/>
          </p:cNvSpPr>
          <p:nvPr>
            <p:ph type="title"/>
          </p:nvPr>
        </p:nvSpPr>
        <p:spPr>
          <a:xfrm>
            <a:off x="772160" y="208597"/>
            <a:ext cx="10581640" cy="1102043"/>
          </a:xfrm>
        </p:spPr>
        <p:txBody>
          <a:bodyPr/>
          <a:lstStyle/>
          <a:p>
            <a:r>
              <a:rPr lang="en-IN" dirty="0"/>
              <a:t>Number of films per genre</a:t>
            </a:r>
          </a:p>
        </p:txBody>
      </p:sp>
      <p:sp>
        <p:nvSpPr>
          <p:cNvPr id="5" name="Content Placeholder 4">
            <a:extLst>
              <a:ext uri="{FF2B5EF4-FFF2-40B4-BE49-F238E27FC236}">
                <a16:creationId xmlns:a16="http://schemas.microsoft.com/office/drawing/2014/main" id="{7E6AB2B3-B076-BFEC-16BB-C8423DA8DBCE}"/>
              </a:ext>
            </a:extLst>
          </p:cNvPr>
          <p:cNvSpPr>
            <a:spLocks noGrp="1"/>
          </p:cNvSpPr>
          <p:nvPr>
            <p:ph idx="1"/>
          </p:nvPr>
        </p:nvSpPr>
        <p:spPr>
          <a:xfrm>
            <a:off x="935955" y="1280160"/>
            <a:ext cx="10346724" cy="4829974"/>
          </a:xfrm>
        </p:spPr>
        <p:txBody>
          <a:bodyPr/>
          <a:lstStyle/>
          <a:p>
            <a:r>
              <a:rPr lang="en-IN" dirty="0"/>
              <a:t>Most movies are of the comedy genre followed by thriller</a:t>
            </a:r>
          </a:p>
          <a:p>
            <a:pPr marL="0" indent="0">
              <a:buNone/>
            </a:pPr>
            <a:endParaRPr lang="en-IN" dirty="0"/>
          </a:p>
        </p:txBody>
      </p:sp>
      <p:pic>
        <p:nvPicPr>
          <p:cNvPr id="3078" name="Picture 6">
            <a:extLst>
              <a:ext uri="{FF2B5EF4-FFF2-40B4-BE49-F238E27FC236}">
                <a16:creationId xmlns:a16="http://schemas.microsoft.com/office/drawing/2014/main" id="{95CF6E00-5E75-E339-05EC-28DA4CA1C7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54880" y="1788794"/>
            <a:ext cx="2498725" cy="29864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7217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42B30-0A65-0FA6-3BC8-473EA54E16E4}"/>
              </a:ext>
            </a:extLst>
          </p:cNvPr>
          <p:cNvSpPr>
            <a:spLocks noGrp="1"/>
          </p:cNvSpPr>
          <p:nvPr>
            <p:ph type="title"/>
          </p:nvPr>
        </p:nvSpPr>
        <p:spPr>
          <a:xfrm>
            <a:off x="838200" y="365125"/>
            <a:ext cx="10515600" cy="1057275"/>
          </a:xfrm>
        </p:spPr>
        <p:txBody>
          <a:bodyPr/>
          <a:lstStyle/>
          <a:p>
            <a:r>
              <a:rPr lang="en-IN" dirty="0"/>
              <a:t>Number of films per year</a:t>
            </a:r>
          </a:p>
        </p:txBody>
      </p:sp>
      <p:sp>
        <p:nvSpPr>
          <p:cNvPr id="3" name="Content Placeholder 2">
            <a:extLst>
              <a:ext uri="{FF2B5EF4-FFF2-40B4-BE49-F238E27FC236}">
                <a16:creationId xmlns:a16="http://schemas.microsoft.com/office/drawing/2014/main" id="{A376B658-F20F-4CF0-52ED-94DA98445140}"/>
              </a:ext>
            </a:extLst>
          </p:cNvPr>
          <p:cNvSpPr>
            <a:spLocks noGrp="1"/>
          </p:cNvSpPr>
          <p:nvPr>
            <p:ph idx="1"/>
          </p:nvPr>
        </p:nvSpPr>
        <p:spPr>
          <a:xfrm>
            <a:off x="838200" y="1584960"/>
            <a:ext cx="10515600" cy="4612323"/>
          </a:xfrm>
        </p:spPr>
        <p:txBody>
          <a:bodyPr/>
          <a:lstStyle/>
          <a:p>
            <a:r>
              <a:rPr lang="en-US" b="0" i="1" u="none" strike="noStrike" dirty="0">
                <a:solidFill>
                  <a:srgbClr val="000000"/>
                </a:solidFill>
                <a:effectLst/>
              </a:rPr>
              <a:t>Most movies were released in the year 2013 in comparison to various years (these statistics were framed from the data we had)</a:t>
            </a:r>
          </a:p>
          <a:p>
            <a:pPr marL="0" indent="0">
              <a:buNone/>
            </a:pPr>
            <a:endParaRPr lang="en-IN" dirty="0"/>
          </a:p>
        </p:txBody>
      </p:sp>
      <p:pic>
        <p:nvPicPr>
          <p:cNvPr id="4098" name="Picture 2">
            <a:extLst>
              <a:ext uri="{FF2B5EF4-FFF2-40B4-BE49-F238E27FC236}">
                <a16:creationId xmlns:a16="http://schemas.microsoft.com/office/drawing/2014/main" id="{D9D8730E-3D87-7498-2D26-F1E6CC1351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95842" y="2397443"/>
            <a:ext cx="5310238" cy="37355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081137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3E6DB5-7216-F983-5EC3-3502383D7EA8}"/>
              </a:ext>
            </a:extLst>
          </p:cNvPr>
          <p:cNvSpPr>
            <a:spLocks noGrp="1"/>
          </p:cNvSpPr>
          <p:nvPr>
            <p:ph type="title"/>
          </p:nvPr>
        </p:nvSpPr>
        <p:spPr>
          <a:xfrm>
            <a:off x="838200" y="365125"/>
            <a:ext cx="10043160" cy="742315"/>
          </a:xfrm>
        </p:spPr>
        <p:txBody>
          <a:bodyPr>
            <a:normAutofit/>
          </a:bodyPr>
          <a:lstStyle/>
          <a:p>
            <a:r>
              <a:rPr lang="en-IN" b="0" i="0" u="none" strike="noStrike" dirty="0">
                <a:solidFill>
                  <a:srgbClr val="000000"/>
                </a:solidFill>
                <a:effectLst/>
              </a:rPr>
              <a:t>Distribution of Movie Budget</a:t>
            </a:r>
            <a:endParaRPr lang="en-IN" dirty="0"/>
          </a:p>
        </p:txBody>
      </p:sp>
      <p:sp>
        <p:nvSpPr>
          <p:cNvPr id="3" name="Content Placeholder 2">
            <a:extLst>
              <a:ext uri="{FF2B5EF4-FFF2-40B4-BE49-F238E27FC236}">
                <a16:creationId xmlns:a16="http://schemas.microsoft.com/office/drawing/2014/main" id="{E9A1ACD7-70A7-BC7F-6C31-3EC5F4BCFB4D}"/>
              </a:ext>
            </a:extLst>
          </p:cNvPr>
          <p:cNvSpPr>
            <a:spLocks noGrp="1"/>
          </p:cNvSpPr>
          <p:nvPr>
            <p:ph idx="1"/>
          </p:nvPr>
        </p:nvSpPr>
        <p:spPr>
          <a:xfrm>
            <a:off x="867918" y="1341120"/>
            <a:ext cx="10485882" cy="6000801"/>
          </a:xfrm>
        </p:spPr>
        <p:txBody>
          <a:bodyPr/>
          <a:lstStyle/>
          <a:p>
            <a:r>
              <a:rPr lang="en-US" b="0" i="1" u="none" strike="noStrike" dirty="0">
                <a:solidFill>
                  <a:srgbClr val="000000"/>
                </a:solidFill>
                <a:effectLst/>
              </a:rPr>
              <a:t>There was a good amount of high-budget movies at the box office</a:t>
            </a:r>
          </a:p>
          <a:p>
            <a:pPr marL="0" indent="0">
              <a:buNone/>
            </a:pPr>
            <a:endParaRPr lang="en-IN" dirty="0"/>
          </a:p>
        </p:txBody>
      </p:sp>
      <p:pic>
        <p:nvPicPr>
          <p:cNvPr id="5122" name="Picture 2">
            <a:extLst>
              <a:ext uri="{FF2B5EF4-FFF2-40B4-BE49-F238E27FC236}">
                <a16:creationId xmlns:a16="http://schemas.microsoft.com/office/drawing/2014/main" id="{518A7B97-26A6-8732-733D-8470B22DDF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5520" y="1948497"/>
            <a:ext cx="7741919" cy="44757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254736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F7E5BF-08F1-9C93-9C2B-39A08097CC04}"/>
              </a:ext>
            </a:extLst>
          </p:cNvPr>
          <p:cNvSpPr>
            <a:spLocks noGrp="1"/>
          </p:cNvSpPr>
          <p:nvPr>
            <p:ph type="title"/>
          </p:nvPr>
        </p:nvSpPr>
        <p:spPr/>
        <p:txBody>
          <a:bodyPr>
            <a:normAutofit/>
          </a:bodyPr>
          <a:lstStyle/>
          <a:p>
            <a:r>
              <a:rPr lang="en-US" b="0" i="0" u="none" strike="noStrike" dirty="0">
                <a:solidFill>
                  <a:srgbClr val="000000"/>
                </a:solidFill>
                <a:effectLst/>
              </a:rPr>
              <a:t>Movie released in a given month</a:t>
            </a:r>
            <a:endParaRPr lang="en-IN" dirty="0"/>
          </a:p>
        </p:txBody>
      </p:sp>
      <p:sp>
        <p:nvSpPr>
          <p:cNvPr id="3" name="Content Placeholder 2">
            <a:extLst>
              <a:ext uri="{FF2B5EF4-FFF2-40B4-BE49-F238E27FC236}">
                <a16:creationId xmlns:a16="http://schemas.microsoft.com/office/drawing/2014/main" id="{640CDC8B-6728-ED5A-0870-1A2D84CD84D0}"/>
              </a:ext>
            </a:extLst>
          </p:cNvPr>
          <p:cNvSpPr>
            <a:spLocks noGrp="1"/>
          </p:cNvSpPr>
          <p:nvPr>
            <p:ph idx="1"/>
          </p:nvPr>
        </p:nvSpPr>
        <p:spPr>
          <a:xfrm>
            <a:off x="525320" y="1825624"/>
            <a:ext cx="10828480" cy="6116701"/>
          </a:xfrm>
        </p:spPr>
        <p:txBody>
          <a:bodyPr/>
          <a:lstStyle/>
          <a:p>
            <a:r>
              <a:rPr lang="en-US" b="0" i="1" u="none" strike="noStrike" dirty="0">
                <a:solidFill>
                  <a:srgbClr val="000000"/>
                </a:solidFill>
                <a:effectLst/>
              </a:rPr>
              <a:t>Movies which were released in summer tend to create more money whereas the ones which were during the peak wintertime tend to make less revenue in comparison.</a:t>
            </a:r>
          </a:p>
          <a:p>
            <a:endParaRPr lang="en-IN" dirty="0"/>
          </a:p>
        </p:txBody>
      </p:sp>
      <p:pic>
        <p:nvPicPr>
          <p:cNvPr id="6146" name="Picture 2">
            <a:extLst>
              <a:ext uri="{FF2B5EF4-FFF2-40B4-BE49-F238E27FC236}">
                <a16:creationId xmlns:a16="http://schemas.microsoft.com/office/drawing/2014/main" id="{BC40C65E-DDC7-5D0C-CC76-1F4CF80907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3225164"/>
            <a:ext cx="7614920" cy="30232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199091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2A2E41-7DED-0E5A-B690-484645CD75AA}"/>
              </a:ext>
            </a:extLst>
          </p:cNvPr>
          <p:cNvSpPr>
            <a:spLocks noGrp="1"/>
          </p:cNvSpPr>
          <p:nvPr>
            <p:ph type="title"/>
          </p:nvPr>
        </p:nvSpPr>
        <p:spPr/>
        <p:txBody>
          <a:bodyPr>
            <a:normAutofit/>
          </a:bodyPr>
          <a:lstStyle/>
          <a:p>
            <a:r>
              <a:rPr lang="en-US" b="0" i="0" u="none" strike="noStrike" dirty="0">
                <a:solidFill>
                  <a:srgbClr val="000000"/>
                </a:solidFill>
                <a:effectLst/>
              </a:rPr>
              <a:t>Movies with highest Average Rating</a:t>
            </a:r>
            <a:endParaRPr lang="en-IN" dirty="0"/>
          </a:p>
        </p:txBody>
      </p:sp>
      <p:pic>
        <p:nvPicPr>
          <p:cNvPr id="7170" name="Picture 2">
            <a:extLst>
              <a:ext uri="{FF2B5EF4-FFF2-40B4-BE49-F238E27FC236}">
                <a16:creationId xmlns:a16="http://schemas.microsoft.com/office/drawing/2014/main" id="{82867AB9-B8FE-D3EC-0750-90B318FDB79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985520" y="1869440"/>
            <a:ext cx="8320405" cy="32653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938302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8802ED-C13C-5D19-BF51-C9D17B6BB6D5}"/>
              </a:ext>
            </a:extLst>
          </p:cNvPr>
          <p:cNvSpPr>
            <a:spLocks noGrp="1"/>
          </p:cNvSpPr>
          <p:nvPr>
            <p:ph type="title"/>
          </p:nvPr>
        </p:nvSpPr>
        <p:spPr/>
        <p:txBody>
          <a:bodyPr>
            <a:normAutofit/>
          </a:bodyPr>
          <a:lstStyle/>
          <a:p>
            <a:r>
              <a:rPr lang="en-IN" b="0" i="0" u="none" strike="noStrike" dirty="0">
                <a:solidFill>
                  <a:srgbClr val="000000"/>
                </a:solidFill>
                <a:effectLst/>
              </a:rPr>
              <a:t>Movies with highest Ratings</a:t>
            </a:r>
            <a:endParaRPr lang="en-IN" dirty="0"/>
          </a:p>
        </p:txBody>
      </p:sp>
      <p:pic>
        <p:nvPicPr>
          <p:cNvPr id="8194" name="Picture 2">
            <a:extLst>
              <a:ext uri="{FF2B5EF4-FFF2-40B4-BE49-F238E27FC236}">
                <a16:creationId xmlns:a16="http://schemas.microsoft.com/office/drawing/2014/main" id="{1FBDB426-C17B-6925-F6A7-B5A82A9FB3E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995680" y="1690688"/>
            <a:ext cx="8338820" cy="35488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54664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A9C5C9-A6A0-F082-071A-5E2D817A5C36}"/>
              </a:ext>
            </a:extLst>
          </p:cNvPr>
          <p:cNvSpPr>
            <a:spLocks noGrp="1"/>
          </p:cNvSpPr>
          <p:nvPr>
            <p:ph type="title"/>
          </p:nvPr>
        </p:nvSpPr>
        <p:spPr>
          <a:xfrm>
            <a:off x="736150" y="365125"/>
            <a:ext cx="10617650" cy="1036955"/>
          </a:xfrm>
        </p:spPr>
        <p:txBody>
          <a:bodyPr>
            <a:normAutofit/>
          </a:bodyPr>
          <a:lstStyle/>
          <a:p>
            <a:r>
              <a:rPr lang="en-IN" b="0" i="0" u="none" strike="noStrike" dirty="0">
                <a:solidFill>
                  <a:srgbClr val="000000"/>
                </a:solidFill>
                <a:effectLst/>
              </a:rPr>
              <a:t>Distribution of budget</a:t>
            </a:r>
            <a:endParaRPr lang="en-IN" dirty="0"/>
          </a:p>
        </p:txBody>
      </p:sp>
      <p:sp>
        <p:nvSpPr>
          <p:cNvPr id="3" name="Content Placeholder 2">
            <a:extLst>
              <a:ext uri="{FF2B5EF4-FFF2-40B4-BE49-F238E27FC236}">
                <a16:creationId xmlns:a16="http://schemas.microsoft.com/office/drawing/2014/main" id="{81B65C19-53B0-E2D7-A3ED-AB747BA36AAD}"/>
              </a:ext>
            </a:extLst>
          </p:cNvPr>
          <p:cNvSpPr>
            <a:spLocks noGrp="1"/>
          </p:cNvSpPr>
          <p:nvPr>
            <p:ph idx="1"/>
          </p:nvPr>
        </p:nvSpPr>
        <p:spPr>
          <a:xfrm>
            <a:off x="650240" y="1402080"/>
            <a:ext cx="10703560" cy="7572171"/>
          </a:xfrm>
        </p:spPr>
        <p:txBody>
          <a:bodyPr/>
          <a:lstStyle/>
          <a:p>
            <a:r>
              <a:rPr lang="en-US" b="0" i="1" u="none" strike="noStrike" dirty="0">
                <a:solidFill>
                  <a:srgbClr val="000000"/>
                </a:solidFill>
                <a:effectLst/>
              </a:rPr>
              <a:t>Movies with a good amount of budget tend to show median unemployment rate</a:t>
            </a:r>
          </a:p>
          <a:p>
            <a:pPr marL="0" indent="0">
              <a:buNone/>
            </a:pPr>
            <a:endParaRPr lang="en-IN" dirty="0"/>
          </a:p>
        </p:txBody>
      </p:sp>
      <p:pic>
        <p:nvPicPr>
          <p:cNvPr id="9218" name="Picture 2">
            <a:extLst>
              <a:ext uri="{FF2B5EF4-FFF2-40B4-BE49-F238E27FC236}">
                <a16:creationId xmlns:a16="http://schemas.microsoft.com/office/drawing/2014/main" id="{C44ADC4F-7739-02B7-4FB3-68761FDC7A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2395538"/>
            <a:ext cx="7635239" cy="33956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47997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A8B366-5EF3-5347-88AD-4DA8BE0D03A8}"/>
              </a:ext>
            </a:extLst>
          </p:cNvPr>
          <p:cNvSpPr>
            <a:spLocks noGrp="1"/>
          </p:cNvSpPr>
          <p:nvPr>
            <p:ph type="title"/>
          </p:nvPr>
        </p:nvSpPr>
        <p:spPr>
          <a:xfrm>
            <a:off x="838200" y="365125"/>
            <a:ext cx="10297160" cy="813435"/>
          </a:xfrm>
        </p:spPr>
        <p:txBody>
          <a:bodyPr/>
          <a:lstStyle/>
          <a:p>
            <a:r>
              <a:rPr lang="en-IN" dirty="0"/>
              <a:t>DATA</a:t>
            </a:r>
          </a:p>
        </p:txBody>
      </p:sp>
      <p:sp>
        <p:nvSpPr>
          <p:cNvPr id="3" name="Content Placeholder 2">
            <a:extLst>
              <a:ext uri="{FF2B5EF4-FFF2-40B4-BE49-F238E27FC236}">
                <a16:creationId xmlns:a16="http://schemas.microsoft.com/office/drawing/2014/main" id="{7105402F-DEC4-0D98-56FB-1C6FA9E17F7C}"/>
              </a:ext>
            </a:extLst>
          </p:cNvPr>
          <p:cNvSpPr>
            <a:spLocks noGrp="1"/>
          </p:cNvSpPr>
          <p:nvPr>
            <p:ph idx="1"/>
          </p:nvPr>
        </p:nvSpPr>
        <p:spPr>
          <a:xfrm>
            <a:off x="838200" y="1412240"/>
            <a:ext cx="10368280" cy="4764723"/>
          </a:xfrm>
        </p:spPr>
        <p:txBody>
          <a:bodyPr/>
          <a:lstStyle/>
          <a:p>
            <a:pPr marL="0" indent="0">
              <a:buNone/>
            </a:pPr>
            <a:r>
              <a:rPr lang="en-US" dirty="0"/>
              <a:t>“Primary Data: The Movies Dataset” - The contents of the movies_metadata.csv are described below.</a:t>
            </a:r>
          </a:p>
          <a:p>
            <a:pPr marL="0" indent="0">
              <a:buNone/>
            </a:pPr>
            <a:endParaRPr lang="en-US" dirty="0"/>
          </a:p>
          <a:p>
            <a:pPr marL="0" indent="0">
              <a:buNone/>
            </a:pPr>
            <a:endParaRPr lang="en-US" dirty="0"/>
          </a:p>
          <a:p>
            <a:endParaRPr lang="en-IN" dirty="0"/>
          </a:p>
        </p:txBody>
      </p:sp>
      <p:pic>
        <p:nvPicPr>
          <p:cNvPr id="5" name="Picture 4">
            <a:extLst>
              <a:ext uri="{FF2B5EF4-FFF2-40B4-BE49-F238E27FC236}">
                <a16:creationId xmlns:a16="http://schemas.microsoft.com/office/drawing/2014/main" id="{1DAB6F32-7107-2E27-B8F3-51ACF62E6575}"/>
              </a:ext>
            </a:extLst>
          </p:cNvPr>
          <p:cNvPicPr>
            <a:picLocks noChangeAspect="1"/>
          </p:cNvPicPr>
          <p:nvPr/>
        </p:nvPicPr>
        <p:blipFill>
          <a:blip r:embed="rId2"/>
          <a:stretch>
            <a:fillRect/>
          </a:stretch>
        </p:blipFill>
        <p:spPr>
          <a:xfrm>
            <a:off x="838200" y="2229172"/>
            <a:ext cx="5257800" cy="3828727"/>
          </a:xfrm>
          <a:prstGeom prst="rect">
            <a:avLst/>
          </a:prstGeom>
        </p:spPr>
      </p:pic>
    </p:spTree>
    <p:extLst>
      <p:ext uri="{BB962C8B-B14F-4D97-AF65-F5344CB8AC3E}">
        <p14:creationId xmlns:p14="http://schemas.microsoft.com/office/powerpoint/2010/main" val="222695714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9E266-6A7D-5F65-B9D7-6C684A0B911C}"/>
              </a:ext>
            </a:extLst>
          </p:cNvPr>
          <p:cNvSpPr>
            <a:spLocks noGrp="1"/>
          </p:cNvSpPr>
          <p:nvPr>
            <p:ph type="title"/>
          </p:nvPr>
        </p:nvSpPr>
        <p:spPr>
          <a:xfrm>
            <a:off x="838200" y="365125"/>
            <a:ext cx="10515600" cy="1325563"/>
          </a:xfrm>
        </p:spPr>
        <p:txBody>
          <a:bodyPr>
            <a:normAutofit/>
          </a:bodyPr>
          <a:lstStyle/>
          <a:p>
            <a:r>
              <a:rPr lang="en-IN" b="0" i="0" u="none" strike="noStrike" dirty="0">
                <a:solidFill>
                  <a:srgbClr val="000000"/>
                </a:solidFill>
                <a:effectLst/>
              </a:rPr>
              <a:t>Correlation matrix</a:t>
            </a:r>
            <a:endParaRPr lang="en-IN" dirty="0"/>
          </a:p>
        </p:txBody>
      </p:sp>
      <p:sp>
        <p:nvSpPr>
          <p:cNvPr id="3" name="Content Placeholder 2">
            <a:extLst>
              <a:ext uri="{FF2B5EF4-FFF2-40B4-BE49-F238E27FC236}">
                <a16:creationId xmlns:a16="http://schemas.microsoft.com/office/drawing/2014/main" id="{E62DDCF8-AC27-9645-39A6-C1D36D8FE55A}"/>
              </a:ext>
            </a:extLst>
          </p:cNvPr>
          <p:cNvSpPr>
            <a:spLocks noGrp="1"/>
          </p:cNvSpPr>
          <p:nvPr>
            <p:ph idx="1"/>
          </p:nvPr>
        </p:nvSpPr>
        <p:spPr>
          <a:xfrm>
            <a:off x="760418" y="1256331"/>
            <a:ext cx="10212576" cy="6637924"/>
          </a:xfrm>
        </p:spPr>
        <p:txBody>
          <a:bodyPr/>
          <a:lstStyle/>
          <a:p>
            <a:r>
              <a:rPr lang="en-US" b="0" i="1" u="none" strike="noStrike" dirty="0">
                <a:solidFill>
                  <a:srgbClr val="000000"/>
                </a:solidFill>
                <a:effectLst/>
              </a:rPr>
              <a:t>This shows how various variables are correlated to each other and how effective is each feature on every other feature.</a:t>
            </a:r>
          </a:p>
          <a:p>
            <a:pPr marL="0" indent="0">
              <a:buNone/>
            </a:pPr>
            <a:endParaRPr lang="en-IN" dirty="0"/>
          </a:p>
        </p:txBody>
      </p:sp>
      <p:pic>
        <p:nvPicPr>
          <p:cNvPr id="10242" name="Picture 2">
            <a:extLst>
              <a:ext uri="{FF2B5EF4-FFF2-40B4-BE49-F238E27FC236}">
                <a16:creationId xmlns:a16="http://schemas.microsoft.com/office/drawing/2014/main" id="{100576BD-DED0-8837-D287-D4FCE97563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4560" y="2192184"/>
            <a:ext cx="7498080" cy="36193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736511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E454C2-2AC0-202F-6B72-CE15EF08146F}"/>
              </a:ext>
            </a:extLst>
          </p:cNvPr>
          <p:cNvSpPr>
            <a:spLocks noGrp="1"/>
          </p:cNvSpPr>
          <p:nvPr>
            <p:ph type="title"/>
          </p:nvPr>
        </p:nvSpPr>
        <p:spPr>
          <a:xfrm>
            <a:off x="457200" y="365125"/>
            <a:ext cx="10896600" cy="1097915"/>
          </a:xfrm>
        </p:spPr>
        <p:txBody>
          <a:bodyPr>
            <a:normAutofit/>
          </a:bodyPr>
          <a:lstStyle/>
          <a:p>
            <a:r>
              <a:rPr lang="en-IN" b="0" i="0" u="none" strike="noStrike" dirty="0">
                <a:solidFill>
                  <a:srgbClr val="000000"/>
                </a:solidFill>
                <a:effectLst/>
              </a:rPr>
              <a:t>Unemployment Rate VS Revenue</a:t>
            </a:r>
            <a:endParaRPr lang="en-IN" dirty="0"/>
          </a:p>
        </p:txBody>
      </p:sp>
      <p:sp>
        <p:nvSpPr>
          <p:cNvPr id="3" name="Content Placeholder 2">
            <a:extLst>
              <a:ext uri="{FF2B5EF4-FFF2-40B4-BE49-F238E27FC236}">
                <a16:creationId xmlns:a16="http://schemas.microsoft.com/office/drawing/2014/main" id="{AB9923CE-AF11-CE71-D600-1DB626DCC231}"/>
              </a:ext>
            </a:extLst>
          </p:cNvPr>
          <p:cNvSpPr>
            <a:spLocks noGrp="1"/>
          </p:cNvSpPr>
          <p:nvPr>
            <p:ph idx="1"/>
          </p:nvPr>
        </p:nvSpPr>
        <p:spPr>
          <a:xfrm>
            <a:off x="355601" y="1371600"/>
            <a:ext cx="10998200" cy="10732743"/>
          </a:xfrm>
        </p:spPr>
        <p:txBody>
          <a:bodyPr/>
          <a:lstStyle/>
          <a:p>
            <a:pPr marL="80645" marR="191135" rtl="0">
              <a:spcBef>
                <a:spcPts val="80"/>
              </a:spcBef>
              <a:spcAft>
                <a:spcPts val="0"/>
              </a:spcAft>
            </a:pPr>
            <a:r>
              <a:rPr lang="en-US" b="0" i="1" u="none" strike="noStrike" dirty="0">
                <a:solidFill>
                  <a:srgbClr val="000000"/>
                </a:solidFill>
                <a:effectLst/>
              </a:rPr>
              <a:t>Unemployment rate increases when the movie fails to make a good amount of profit or is unable to create a good amount.</a:t>
            </a:r>
            <a:endParaRPr lang="en-US" b="0" dirty="0">
              <a:effectLst/>
            </a:endParaRPr>
          </a:p>
          <a:p>
            <a:pPr marL="0" indent="0">
              <a:buNone/>
            </a:pPr>
            <a:endParaRPr lang="en-IN" dirty="0"/>
          </a:p>
        </p:txBody>
      </p:sp>
      <p:pic>
        <p:nvPicPr>
          <p:cNvPr id="11266" name="Picture 2">
            <a:extLst>
              <a:ext uri="{FF2B5EF4-FFF2-40B4-BE49-F238E27FC236}">
                <a16:creationId xmlns:a16="http://schemas.microsoft.com/office/drawing/2014/main" id="{44339D9E-FEBC-C170-7BAE-4436FCE904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8480" y="2576513"/>
            <a:ext cx="8249920" cy="40274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972220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8B169C-41D7-7D16-5766-01C62BAD3EC3}"/>
              </a:ext>
            </a:extLst>
          </p:cNvPr>
          <p:cNvSpPr>
            <a:spLocks noGrp="1"/>
          </p:cNvSpPr>
          <p:nvPr>
            <p:ph type="title"/>
          </p:nvPr>
        </p:nvSpPr>
        <p:spPr>
          <a:xfrm>
            <a:off x="838200" y="365125"/>
            <a:ext cx="10515600" cy="965835"/>
          </a:xfrm>
        </p:spPr>
        <p:txBody>
          <a:bodyPr>
            <a:normAutofit/>
          </a:bodyPr>
          <a:lstStyle/>
          <a:p>
            <a:r>
              <a:rPr lang="en-US" b="0" i="0" u="none" strike="noStrike" dirty="0">
                <a:solidFill>
                  <a:srgbClr val="000000"/>
                </a:solidFill>
                <a:effectLst/>
              </a:rPr>
              <a:t>Average Revenue collection based on Year</a:t>
            </a:r>
            <a:endParaRPr lang="en-IN" dirty="0"/>
          </a:p>
        </p:txBody>
      </p:sp>
      <p:sp>
        <p:nvSpPr>
          <p:cNvPr id="3" name="Content Placeholder 2">
            <a:extLst>
              <a:ext uri="{FF2B5EF4-FFF2-40B4-BE49-F238E27FC236}">
                <a16:creationId xmlns:a16="http://schemas.microsoft.com/office/drawing/2014/main" id="{767CD19F-AFF9-C1C7-0B44-96EE3A9BB9EE}"/>
              </a:ext>
            </a:extLst>
          </p:cNvPr>
          <p:cNvSpPr>
            <a:spLocks noGrp="1"/>
          </p:cNvSpPr>
          <p:nvPr>
            <p:ph idx="1"/>
          </p:nvPr>
        </p:nvSpPr>
        <p:spPr>
          <a:xfrm>
            <a:off x="848214" y="1432560"/>
            <a:ext cx="10505585" cy="5015288"/>
          </a:xfrm>
        </p:spPr>
        <p:txBody>
          <a:bodyPr/>
          <a:lstStyle/>
          <a:p>
            <a:r>
              <a:rPr lang="en-US" b="0" i="1" u="none" strike="noStrike" dirty="0">
                <a:solidFill>
                  <a:srgbClr val="000000"/>
                </a:solidFill>
                <a:effectLst/>
                <a:latin typeface="Times New Roman" panose="02020603050405020304" pitchFamily="18" charset="0"/>
              </a:rPr>
              <a:t>In year 2015 the most average revenue was collected, most movies performed the best during that duration.</a:t>
            </a:r>
          </a:p>
          <a:p>
            <a:endParaRPr lang="en-IN" dirty="0"/>
          </a:p>
        </p:txBody>
      </p:sp>
      <p:pic>
        <p:nvPicPr>
          <p:cNvPr id="12290" name="Picture 2">
            <a:extLst>
              <a:ext uri="{FF2B5EF4-FFF2-40B4-BE49-F238E27FC236}">
                <a16:creationId xmlns:a16="http://schemas.microsoft.com/office/drawing/2014/main" id="{0415412C-6A93-001A-D794-588F3E206A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8214" y="2466974"/>
            <a:ext cx="7432186" cy="43263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040078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5FACBC-F447-6250-31C6-94BF7706AB17}"/>
              </a:ext>
            </a:extLst>
          </p:cNvPr>
          <p:cNvSpPr>
            <a:spLocks noGrp="1"/>
          </p:cNvSpPr>
          <p:nvPr>
            <p:ph type="title"/>
          </p:nvPr>
        </p:nvSpPr>
        <p:spPr/>
        <p:txBody>
          <a:bodyPr>
            <a:normAutofit/>
          </a:bodyPr>
          <a:lstStyle/>
          <a:p>
            <a:r>
              <a:rPr lang="en-IN" b="0" i="0" u="none" strike="noStrike" dirty="0">
                <a:solidFill>
                  <a:srgbClr val="000000"/>
                </a:solidFill>
                <a:effectLst/>
              </a:rPr>
              <a:t>Revenue Scatter plot</a:t>
            </a:r>
            <a:endParaRPr lang="en-IN" dirty="0"/>
          </a:p>
        </p:txBody>
      </p:sp>
      <p:sp>
        <p:nvSpPr>
          <p:cNvPr id="3" name="Content Placeholder 2">
            <a:extLst>
              <a:ext uri="{FF2B5EF4-FFF2-40B4-BE49-F238E27FC236}">
                <a16:creationId xmlns:a16="http://schemas.microsoft.com/office/drawing/2014/main" id="{27DE6F2D-AD0F-F332-5DE2-7BECD81076F9}"/>
              </a:ext>
            </a:extLst>
          </p:cNvPr>
          <p:cNvSpPr>
            <a:spLocks noGrp="1"/>
          </p:cNvSpPr>
          <p:nvPr>
            <p:ph idx="1"/>
          </p:nvPr>
        </p:nvSpPr>
        <p:spPr>
          <a:xfrm>
            <a:off x="838200" y="1368677"/>
            <a:ext cx="10269492" cy="5489323"/>
          </a:xfrm>
        </p:spPr>
        <p:txBody>
          <a:bodyPr/>
          <a:lstStyle/>
          <a:p>
            <a:r>
              <a:rPr lang="en-US" b="0" i="1" u="none" strike="noStrike" dirty="0">
                <a:solidFill>
                  <a:srgbClr val="000000"/>
                </a:solidFill>
                <a:effectLst/>
              </a:rPr>
              <a:t>We can find a movie in April created a good profit shown as an outlier in the plot above, but overall there was a good quantity of movies released in July</a:t>
            </a:r>
          </a:p>
          <a:p>
            <a:pPr marL="0" indent="0">
              <a:buNone/>
            </a:pPr>
            <a:endParaRPr lang="en-IN" dirty="0"/>
          </a:p>
        </p:txBody>
      </p:sp>
      <p:pic>
        <p:nvPicPr>
          <p:cNvPr id="13314" name="Picture 2">
            <a:extLst>
              <a:ext uri="{FF2B5EF4-FFF2-40B4-BE49-F238E27FC236}">
                <a16:creationId xmlns:a16="http://schemas.microsoft.com/office/drawing/2014/main" id="{DD74D12B-7086-735D-751D-F6645812909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4309" y="2533576"/>
            <a:ext cx="7348491" cy="35421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305936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EB54B4-D33A-34E9-6573-928013E7D885}"/>
              </a:ext>
            </a:extLst>
          </p:cNvPr>
          <p:cNvSpPr>
            <a:spLocks noGrp="1"/>
          </p:cNvSpPr>
          <p:nvPr>
            <p:ph type="title"/>
          </p:nvPr>
        </p:nvSpPr>
        <p:spPr/>
        <p:txBody>
          <a:bodyPr>
            <a:normAutofit/>
          </a:bodyPr>
          <a:lstStyle/>
          <a:p>
            <a:r>
              <a:rPr lang="en-US" b="0" i="0" u="none" strike="noStrike" dirty="0">
                <a:solidFill>
                  <a:srgbClr val="000000"/>
                </a:solidFill>
                <a:effectLst/>
              </a:rPr>
              <a:t>Relationship between Movie Ratings and Revenue</a:t>
            </a:r>
            <a:endParaRPr lang="en-IN" dirty="0"/>
          </a:p>
        </p:txBody>
      </p:sp>
      <p:sp>
        <p:nvSpPr>
          <p:cNvPr id="3" name="Content Placeholder 2">
            <a:extLst>
              <a:ext uri="{FF2B5EF4-FFF2-40B4-BE49-F238E27FC236}">
                <a16:creationId xmlns:a16="http://schemas.microsoft.com/office/drawing/2014/main" id="{6536582A-97FA-21EC-C098-33C72773E67B}"/>
              </a:ext>
            </a:extLst>
          </p:cNvPr>
          <p:cNvSpPr>
            <a:spLocks noGrp="1"/>
          </p:cNvSpPr>
          <p:nvPr>
            <p:ph idx="1"/>
          </p:nvPr>
        </p:nvSpPr>
        <p:spPr>
          <a:xfrm>
            <a:off x="838200" y="1690687"/>
            <a:ext cx="10515600" cy="4700759"/>
          </a:xfrm>
        </p:spPr>
        <p:txBody>
          <a:bodyPr/>
          <a:lstStyle/>
          <a:p>
            <a:pPr marL="80645" marR="147955" rtl="0">
              <a:spcBef>
                <a:spcPts val="105"/>
              </a:spcBef>
              <a:spcAft>
                <a:spcPts val="0"/>
              </a:spcAft>
            </a:pPr>
            <a:r>
              <a:rPr lang="en-US" b="0" i="1" u="none" strike="noStrike" dirty="0">
                <a:solidFill>
                  <a:srgbClr val="000000"/>
                </a:solidFill>
                <a:effectLst/>
              </a:rPr>
              <a:t>This shows that even when the movie rating was the movie did make a good revenue on box office and few movies which had good movie reviews failed terribly at the box office.</a:t>
            </a:r>
            <a:endParaRPr lang="en-US" b="0" dirty="0">
              <a:effectLst/>
            </a:endParaRPr>
          </a:p>
          <a:p>
            <a:pPr marL="0" indent="0">
              <a:buNone/>
            </a:pPr>
            <a:endParaRPr lang="en-IN" dirty="0"/>
          </a:p>
        </p:txBody>
      </p:sp>
      <p:pic>
        <p:nvPicPr>
          <p:cNvPr id="14338" name="Picture 2">
            <a:extLst>
              <a:ext uri="{FF2B5EF4-FFF2-40B4-BE49-F238E27FC236}">
                <a16:creationId xmlns:a16="http://schemas.microsoft.com/office/drawing/2014/main" id="{AB283D75-974A-0008-E838-ECE475F9E2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5040" y="2995248"/>
            <a:ext cx="5811520" cy="28670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16025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580D90-FF51-9279-D30B-0B371C5D3711}"/>
              </a:ext>
            </a:extLst>
          </p:cNvPr>
          <p:cNvSpPr>
            <a:spLocks noGrp="1"/>
          </p:cNvSpPr>
          <p:nvPr>
            <p:ph type="title"/>
          </p:nvPr>
        </p:nvSpPr>
        <p:spPr/>
        <p:txBody>
          <a:bodyPr/>
          <a:lstStyle/>
          <a:p>
            <a:r>
              <a:rPr lang="en-IN" dirty="0"/>
              <a:t>References</a:t>
            </a:r>
          </a:p>
        </p:txBody>
      </p:sp>
      <p:sp>
        <p:nvSpPr>
          <p:cNvPr id="3" name="Content Placeholder 2">
            <a:extLst>
              <a:ext uri="{FF2B5EF4-FFF2-40B4-BE49-F238E27FC236}">
                <a16:creationId xmlns:a16="http://schemas.microsoft.com/office/drawing/2014/main" id="{AD18B875-A9AA-0B58-2A09-A826C9DC6806}"/>
              </a:ext>
            </a:extLst>
          </p:cNvPr>
          <p:cNvSpPr>
            <a:spLocks noGrp="1"/>
          </p:cNvSpPr>
          <p:nvPr>
            <p:ph idx="1"/>
          </p:nvPr>
        </p:nvSpPr>
        <p:spPr/>
        <p:txBody>
          <a:bodyPr>
            <a:normAutofit fontScale="92500" lnSpcReduction="10000"/>
          </a:bodyPr>
          <a:lstStyle/>
          <a:p>
            <a:r>
              <a:rPr lang="en-IN" dirty="0"/>
              <a:t>[1] T. </a:t>
            </a:r>
            <a:r>
              <a:rPr lang="en-IN" dirty="0" err="1"/>
              <a:t>Gebru</a:t>
            </a:r>
            <a:r>
              <a:rPr lang="en-IN" dirty="0"/>
              <a:t>, J. Morgenstern, B. </a:t>
            </a:r>
            <a:r>
              <a:rPr lang="en-IN" dirty="0" err="1"/>
              <a:t>Vecchione</a:t>
            </a:r>
            <a:r>
              <a:rPr lang="en-IN" dirty="0"/>
              <a:t>, J. Vaughan, H. Wallach, H. </a:t>
            </a:r>
            <a:r>
              <a:rPr lang="en-IN" dirty="0" err="1"/>
              <a:t>Daume</a:t>
            </a:r>
            <a:r>
              <a:rPr lang="en-IN" dirty="0"/>
              <a:t> III, and K. Crawford, “Datasheets for datasets,” arXiv:1803.09010v7 [</a:t>
            </a:r>
            <a:r>
              <a:rPr lang="en-IN" dirty="0" err="1"/>
              <a:t>cs.DB</a:t>
            </a:r>
            <a:r>
              <a:rPr lang="en-IN" dirty="0"/>
              <a:t>], Mar 2020.</a:t>
            </a:r>
          </a:p>
          <a:p>
            <a:r>
              <a:rPr lang="en-IN" dirty="0"/>
              <a:t>[2] </a:t>
            </a:r>
            <a:r>
              <a:rPr lang="en-IN" dirty="0">
                <a:hlinkClick r:id="rId2"/>
              </a:rPr>
              <a:t>https://levelup.gitconnected.com/random-forest-regression- 209c0f354c84</a:t>
            </a:r>
            <a:endParaRPr lang="en-IN" dirty="0"/>
          </a:p>
          <a:p>
            <a:r>
              <a:rPr lang="en-IN" dirty="0"/>
              <a:t>[3] https://www.kaggle.com/aniruddhasshirahatti/us- </a:t>
            </a:r>
            <a:r>
              <a:rPr lang="en-IN" sz="3000" dirty="0"/>
              <a:t>unemployment-dataset-2010-2020</a:t>
            </a:r>
            <a:r>
              <a:rPr lang="en-IN" dirty="0"/>
              <a:t>/metadata.</a:t>
            </a:r>
          </a:p>
          <a:p>
            <a:r>
              <a:rPr lang="en-IN" dirty="0"/>
              <a:t>[4] https://www.kaggle.com/stefanoleone992/imdb-extensive- dataset/metadata.</a:t>
            </a:r>
          </a:p>
          <a:p>
            <a:r>
              <a:rPr lang="en-US" dirty="0"/>
              <a:t>[5] The United States BLS Statistics data: https://data.bls.gov/cgi-bin/surveymost?bls.</a:t>
            </a:r>
            <a:endParaRPr lang="en-IN" dirty="0"/>
          </a:p>
        </p:txBody>
      </p:sp>
    </p:spTree>
    <p:extLst>
      <p:ext uri="{BB962C8B-B14F-4D97-AF65-F5344CB8AC3E}">
        <p14:creationId xmlns:p14="http://schemas.microsoft.com/office/powerpoint/2010/main" val="40846023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A466502-F4B4-E1C6-53E6-80E5443BDD8B}"/>
              </a:ext>
            </a:extLst>
          </p:cNvPr>
          <p:cNvSpPr>
            <a:spLocks noGrp="1"/>
          </p:cNvSpPr>
          <p:nvPr>
            <p:ph idx="1"/>
          </p:nvPr>
        </p:nvSpPr>
        <p:spPr>
          <a:xfrm>
            <a:off x="599440" y="416560"/>
            <a:ext cx="10754360" cy="5709603"/>
          </a:xfrm>
        </p:spPr>
        <p:txBody>
          <a:bodyPr/>
          <a:lstStyle/>
          <a:p>
            <a:pPr marL="0" indent="0">
              <a:buNone/>
            </a:pPr>
            <a:r>
              <a:rPr lang="en-IN" dirty="0"/>
              <a:t>"Secondary Data: IMDB movies extensive dataset” – The contents of the IMDB movies.csv dataset are described below</a:t>
            </a:r>
          </a:p>
          <a:p>
            <a:pPr marL="0" indent="0">
              <a:buNone/>
            </a:pPr>
            <a:endParaRPr lang="en-IN" dirty="0"/>
          </a:p>
        </p:txBody>
      </p:sp>
      <p:pic>
        <p:nvPicPr>
          <p:cNvPr id="5" name="Picture 4">
            <a:extLst>
              <a:ext uri="{FF2B5EF4-FFF2-40B4-BE49-F238E27FC236}">
                <a16:creationId xmlns:a16="http://schemas.microsoft.com/office/drawing/2014/main" id="{4D438230-31D2-48C9-282C-0094F5CC74BC}"/>
              </a:ext>
            </a:extLst>
          </p:cNvPr>
          <p:cNvPicPr>
            <a:picLocks noChangeAspect="1"/>
          </p:cNvPicPr>
          <p:nvPr/>
        </p:nvPicPr>
        <p:blipFill>
          <a:blip r:embed="rId2"/>
          <a:stretch>
            <a:fillRect/>
          </a:stretch>
        </p:blipFill>
        <p:spPr>
          <a:xfrm>
            <a:off x="1796829" y="1311166"/>
            <a:ext cx="8598342" cy="4235668"/>
          </a:xfrm>
          <a:prstGeom prst="rect">
            <a:avLst/>
          </a:prstGeom>
        </p:spPr>
      </p:pic>
    </p:spTree>
    <p:extLst>
      <p:ext uri="{BB962C8B-B14F-4D97-AF65-F5344CB8AC3E}">
        <p14:creationId xmlns:p14="http://schemas.microsoft.com/office/powerpoint/2010/main" val="40865472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6C637B6-A86D-B2CB-ED7D-36BC218B3C25}"/>
              </a:ext>
            </a:extLst>
          </p:cNvPr>
          <p:cNvSpPr>
            <a:spLocks noGrp="1"/>
          </p:cNvSpPr>
          <p:nvPr>
            <p:ph idx="1"/>
          </p:nvPr>
        </p:nvSpPr>
        <p:spPr>
          <a:xfrm>
            <a:off x="558800" y="416560"/>
            <a:ext cx="10795000" cy="5811203"/>
          </a:xfrm>
        </p:spPr>
        <p:txBody>
          <a:bodyPr/>
          <a:lstStyle/>
          <a:p>
            <a:pPr marL="0" indent="0">
              <a:buNone/>
            </a:pPr>
            <a:r>
              <a:rPr lang="en-IN" dirty="0"/>
              <a:t>Continued…</a:t>
            </a:r>
          </a:p>
          <a:p>
            <a:pPr marL="0" indent="0">
              <a:buNone/>
            </a:pPr>
            <a:r>
              <a:rPr lang="en-IN" dirty="0"/>
              <a:t>The contents of the IMDB ratings.csv dataset are described below</a:t>
            </a:r>
          </a:p>
          <a:p>
            <a:pPr marL="0" indent="0">
              <a:buNone/>
            </a:pPr>
            <a:endParaRPr lang="en-IN" dirty="0"/>
          </a:p>
        </p:txBody>
      </p:sp>
      <p:pic>
        <p:nvPicPr>
          <p:cNvPr id="5" name="Picture 4">
            <a:extLst>
              <a:ext uri="{FF2B5EF4-FFF2-40B4-BE49-F238E27FC236}">
                <a16:creationId xmlns:a16="http://schemas.microsoft.com/office/drawing/2014/main" id="{D964B21B-3AE6-A74E-085D-F709CDCFC1B0}"/>
              </a:ext>
            </a:extLst>
          </p:cNvPr>
          <p:cNvPicPr>
            <a:picLocks noChangeAspect="1"/>
          </p:cNvPicPr>
          <p:nvPr/>
        </p:nvPicPr>
        <p:blipFill>
          <a:blip r:embed="rId2"/>
          <a:stretch>
            <a:fillRect/>
          </a:stretch>
        </p:blipFill>
        <p:spPr>
          <a:xfrm>
            <a:off x="4106532" y="1644558"/>
            <a:ext cx="3889388" cy="4227922"/>
          </a:xfrm>
          <a:prstGeom prst="rect">
            <a:avLst/>
          </a:prstGeom>
        </p:spPr>
      </p:pic>
    </p:spTree>
    <p:extLst>
      <p:ext uri="{BB962C8B-B14F-4D97-AF65-F5344CB8AC3E}">
        <p14:creationId xmlns:p14="http://schemas.microsoft.com/office/powerpoint/2010/main" val="29180852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001936-6A34-3105-A090-3513E9A6ED38}"/>
              </a:ext>
            </a:extLst>
          </p:cNvPr>
          <p:cNvSpPr>
            <a:spLocks noGrp="1"/>
          </p:cNvSpPr>
          <p:nvPr>
            <p:ph type="title"/>
          </p:nvPr>
        </p:nvSpPr>
        <p:spPr>
          <a:xfrm>
            <a:off x="838200" y="314325"/>
            <a:ext cx="10515600" cy="1325563"/>
          </a:xfrm>
        </p:spPr>
        <p:txBody>
          <a:bodyPr/>
          <a:lstStyle/>
          <a:p>
            <a:r>
              <a:rPr lang="en-US" sz="2800" dirty="0">
                <a:latin typeface="+mn-lt"/>
                <a:ea typeface="+mn-ea"/>
                <a:cs typeface="+mn-cs"/>
              </a:rPr>
              <a:t>“Secondary Data: (B) Contextual dataset: US Unemployment Dataset (2010- 2020)”</a:t>
            </a:r>
            <a:endParaRPr lang="en-IN" sz="2800" dirty="0">
              <a:latin typeface="+mn-lt"/>
              <a:ea typeface="+mn-ea"/>
              <a:cs typeface="+mn-cs"/>
            </a:endParaRPr>
          </a:p>
        </p:txBody>
      </p:sp>
      <p:pic>
        <p:nvPicPr>
          <p:cNvPr id="5" name="Content Placeholder 4">
            <a:extLst>
              <a:ext uri="{FF2B5EF4-FFF2-40B4-BE49-F238E27FC236}">
                <a16:creationId xmlns:a16="http://schemas.microsoft.com/office/drawing/2014/main" id="{92A08873-53FA-6F91-BCA6-731C0A709C29}"/>
              </a:ext>
            </a:extLst>
          </p:cNvPr>
          <p:cNvPicPr>
            <a:picLocks noGrp="1" noChangeAspect="1"/>
          </p:cNvPicPr>
          <p:nvPr>
            <p:ph idx="1"/>
          </p:nvPr>
        </p:nvPicPr>
        <p:blipFill>
          <a:blip r:embed="rId2"/>
          <a:stretch>
            <a:fillRect/>
          </a:stretch>
        </p:blipFill>
        <p:spPr>
          <a:xfrm>
            <a:off x="2215950" y="2019992"/>
            <a:ext cx="7760099" cy="3962604"/>
          </a:xfrm>
        </p:spPr>
      </p:pic>
    </p:spTree>
    <p:extLst>
      <p:ext uri="{BB962C8B-B14F-4D97-AF65-F5344CB8AC3E}">
        <p14:creationId xmlns:p14="http://schemas.microsoft.com/office/powerpoint/2010/main" val="335387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A89189-E807-E604-DFD5-BB88489CD06A}"/>
              </a:ext>
            </a:extLst>
          </p:cNvPr>
          <p:cNvSpPr>
            <a:spLocks noGrp="1"/>
          </p:cNvSpPr>
          <p:nvPr>
            <p:ph type="title"/>
          </p:nvPr>
        </p:nvSpPr>
        <p:spPr/>
        <p:txBody>
          <a:bodyPr/>
          <a:lstStyle/>
          <a:p>
            <a:r>
              <a:rPr lang="en-US" sz="2800" dirty="0">
                <a:latin typeface="+mn-lt"/>
                <a:ea typeface="+mn-ea"/>
                <a:cs typeface="+mn-cs"/>
              </a:rPr>
              <a:t>Secondary Data: (C) Bureau of Labor Statistics (BLS) Unemployment Rates (2010- 2020)</a:t>
            </a:r>
            <a:endParaRPr lang="en-IN" sz="2800" dirty="0">
              <a:latin typeface="+mn-lt"/>
              <a:ea typeface="+mn-ea"/>
              <a:cs typeface="+mn-cs"/>
            </a:endParaRPr>
          </a:p>
        </p:txBody>
      </p:sp>
      <p:pic>
        <p:nvPicPr>
          <p:cNvPr id="5" name="Content Placeholder 4">
            <a:extLst>
              <a:ext uri="{FF2B5EF4-FFF2-40B4-BE49-F238E27FC236}">
                <a16:creationId xmlns:a16="http://schemas.microsoft.com/office/drawing/2014/main" id="{60820B1A-3164-CBC7-D2F4-78F11BDA8CA2}"/>
              </a:ext>
            </a:extLst>
          </p:cNvPr>
          <p:cNvPicPr>
            <a:picLocks noGrp="1" noChangeAspect="1"/>
          </p:cNvPicPr>
          <p:nvPr>
            <p:ph idx="1"/>
          </p:nvPr>
        </p:nvPicPr>
        <p:blipFill>
          <a:blip r:embed="rId3"/>
          <a:stretch>
            <a:fillRect/>
          </a:stretch>
        </p:blipFill>
        <p:spPr>
          <a:xfrm>
            <a:off x="1332007" y="1522831"/>
            <a:ext cx="8126953" cy="2112056"/>
          </a:xfrm>
        </p:spPr>
      </p:pic>
      <p:pic>
        <p:nvPicPr>
          <p:cNvPr id="7" name="Picture 6">
            <a:extLst>
              <a:ext uri="{FF2B5EF4-FFF2-40B4-BE49-F238E27FC236}">
                <a16:creationId xmlns:a16="http://schemas.microsoft.com/office/drawing/2014/main" id="{6533CB77-28B0-4223-F5EF-09CCAC070B55}"/>
              </a:ext>
            </a:extLst>
          </p:cNvPr>
          <p:cNvPicPr>
            <a:picLocks noChangeAspect="1"/>
          </p:cNvPicPr>
          <p:nvPr/>
        </p:nvPicPr>
        <p:blipFill>
          <a:blip r:embed="rId4"/>
          <a:stretch>
            <a:fillRect/>
          </a:stretch>
        </p:blipFill>
        <p:spPr>
          <a:xfrm>
            <a:off x="2007010" y="3634887"/>
            <a:ext cx="7584030" cy="2745426"/>
          </a:xfrm>
          <a:prstGeom prst="rect">
            <a:avLst/>
          </a:prstGeom>
        </p:spPr>
      </p:pic>
    </p:spTree>
    <p:extLst>
      <p:ext uri="{BB962C8B-B14F-4D97-AF65-F5344CB8AC3E}">
        <p14:creationId xmlns:p14="http://schemas.microsoft.com/office/powerpoint/2010/main" val="974780888"/>
      </p:ext>
    </p:extLst>
  </p:cSld>
  <p:clrMapOvr>
    <a:overrideClrMapping bg1="lt1" tx1="dk1" bg2="lt2" tx2="dk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CF7A66-A281-76A5-B73E-9D29DE74DAF4}"/>
              </a:ext>
            </a:extLst>
          </p:cNvPr>
          <p:cNvSpPr>
            <a:spLocks noGrp="1"/>
          </p:cNvSpPr>
          <p:nvPr>
            <p:ph type="title"/>
          </p:nvPr>
        </p:nvSpPr>
        <p:spPr/>
        <p:txBody>
          <a:bodyPr>
            <a:normAutofit/>
          </a:bodyPr>
          <a:lstStyle/>
          <a:p>
            <a:r>
              <a:rPr lang="en-IN" dirty="0">
                <a:latin typeface="+mn-lt"/>
                <a:ea typeface="+mn-ea"/>
                <a:cs typeface="+mn-cs"/>
              </a:rPr>
              <a:t>DATA</a:t>
            </a:r>
            <a:r>
              <a:rPr lang="en-IN" dirty="0">
                <a:latin typeface="+mn-lt"/>
              </a:rPr>
              <a:t> </a:t>
            </a:r>
            <a:r>
              <a:rPr lang="en-IN" dirty="0">
                <a:latin typeface="+mn-lt"/>
                <a:ea typeface="+mn-ea"/>
                <a:cs typeface="+mn-cs"/>
              </a:rPr>
              <a:t>PREPARATION STEPS</a:t>
            </a:r>
          </a:p>
        </p:txBody>
      </p:sp>
      <p:sp>
        <p:nvSpPr>
          <p:cNvPr id="3" name="Content Placeholder 2">
            <a:extLst>
              <a:ext uri="{FF2B5EF4-FFF2-40B4-BE49-F238E27FC236}">
                <a16:creationId xmlns:a16="http://schemas.microsoft.com/office/drawing/2014/main" id="{D570D5D5-29C7-2641-D53B-17214B95F3D0}"/>
              </a:ext>
            </a:extLst>
          </p:cNvPr>
          <p:cNvSpPr>
            <a:spLocks noGrp="1"/>
          </p:cNvSpPr>
          <p:nvPr>
            <p:ph idx="1"/>
          </p:nvPr>
        </p:nvSpPr>
        <p:spPr>
          <a:xfrm>
            <a:off x="838200" y="1690688"/>
            <a:ext cx="10515600" cy="4351338"/>
          </a:xfrm>
        </p:spPr>
        <p:txBody>
          <a:bodyPr>
            <a:normAutofit lnSpcReduction="10000"/>
          </a:bodyPr>
          <a:lstStyle/>
          <a:p>
            <a:r>
              <a:rPr lang="en-US" dirty="0"/>
              <a:t>To produce an Analytic Base Table (ABT) data structure.</a:t>
            </a:r>
          </a:p>
          <a:p>
            <a:r>
              <a:rPr lang="en-US" dirty="0"/>
              <a:t>Data wrangling process: It consisted of the following steps: </a:t>
            </a:r>
          </a:p>
          <a:p>
            <a:pPr lvl="1"/>
            <a:r>
              <a:rPr lang="en-US" sz="2800" dirty="0"/>
              <a:t>Discovery</a:t>
            </a:r>
          </a:p>
          <a:p>
            <a:pPr lvl="1"/>
            <a:r>
              <a:rPr lang="en-US" sz="2800" dirty="0"/>
              <a:t>Structuring</a:t>
            </a:r>
          </a:p>
          <a:p>
            <a:pPr lvl="1"/>
            <a:r>
              <a:rPr lang="en-US" sz="2800" dirty="0"/>
              <a:t>Cleaning</a:t>
            </a:r>
          </a:p>
          <a:p>
            <a:pPr lvl="1"/>
            <a:r>
              <a:rPr lang="en-US" sz="2800" dirty="0"/>
              <a:t>Validating</a:t>
            </a:r>
          </a:p>
          <a:p>
            <a:pPr lvl="1"/>
            <a:r>
              <a:rPr lang="en-US" sz="2800" dirty="0"/>
              <a:t>Enrichment</a:t>
            </a:r>
          </a:p>
          <a:p>
            <a:pPr lvl="1"/>
            <a:r>
              <a:rPr lang="en-US" sz="2800" dirty="0"/>
              <a:t>Aggregation</a:t>
            </a:r>
          </a:p>
          <a:p>
            <a:pPr lvl="1"/>
            <a:r>
              <a:rPr lang="en-US" sz="2800" dirty="0"/>
              <a:t>Integration</a:t>
            </a:r>
          </a:p>
          <a:p>
            <a:pPr lvl="1"/>
            <a:r>
              <a:rPr lang="en-US" sz="2800" dirty="0"/>
              <a:t>publishing.</a:t>
            </a:r>
          </a:p>
          <a:p>
            <a:endParaRPr lang="en-IN" dirty="0"/>
          </a:p>
        </p:txBody>
      </p:sp>
    </p:spTree>
    <p:extLst>
      <p:ext uri="{BB962C8B-B14F-4D97-AF65-F5344CB8AC3E}">
        <p14:creationId xmlns:p14="http://schemas.microsoft.com/office/powerpoint/2010/main" val="28738547"/>
      </p:ext>
    </p:extLst>
  </p:cSld>
  <p:clrMapOvr>
    <a:overrideClrMapping bg1="lt1" tx1="dk1" bg2="lt2" tx2="dk2" accent1="accent1" accent2="accent2" accent3="accent3" accent4="accent4" accent5="accent5" accent6="accent6" hlink="hlink" folHlink="folHlink"/>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162</TotalTime>
  <Words>1441</Words>
  <Application>Microsoft Office PowerPoint</Application>
  <PresentationFormat>Widescreen</PresentationFormat>
  <Paragraphs>131</Paragraphs>
  <Slides>45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45</vt:i4>
      </vt:variant>
    </vt:vector>
  </HeadingPairs>
  <TitlesOfParts>
    <vt:vector size="50" baseType="lpstr">
      <vt:lpstr>Arial</vt:lpstr>
      <vt:lpstr>Calibri</vt:lpstr>
      <vt:lpstr>Calibri Light</vt:lpstr>
      <vt:lpstr>Times New Roman</vt:lpstr>
      <vt:lpstr>Office Theme</vt:lpstr>
      <vt:lpstr>Analyzing effect of Box Office on Unemployment</vt:lpstr>
      <vt:lpstr>Problem Statements</vt:lpstr>
      <vt:lpstr>PROJECT OVERVIEW</vt:lpstr>
      <vt:lpstr>DATA</vt:lpstr>
      <vt:lpstr>PowerPoint Presentation</vt:lpstr>
      <vt:lpstr>PowerPoint Presentation</vt:lpstr>
      <vt:lpstr>“Secondary Data: (B) Contextual dataset: US Unemployment Dataset (2010- 2020)”</vt:lpstr>
      <vt:lpstr>Secondary Data: (C) Bureau of Labor Statistics (BLS) Unemployment Rates (2010- 2020)</vt:lpstr>
      <vt:lpstr>DATA PREPARATION STEPS</vt:lpstr>
      <vt:lpstr>Data Preparation Steps: Analytic Base Table (ABT) data structure</vt:lpstr>
      <vt:lpstr>Data Wrangling Steps: (A) Discovery</vt:lpstr>
      <vt:lpstr>Structuring</vt:lpstr>
      <vt:lpstr>Cleaning</vt:lpstr>
      <vt:lpstr>Validating</vt:lpstr>
      <vt:lpstr>Enrichment</vt:lpstr>
      <vt:lpstr>Aggregation</vt:lpstr>
      <vt:lpstr>Integration</vt:lpstr>
      <vt:lpstr>Publishing</vt:lpstr>
      <vt:lpstr>Implementation</vt:lpstr>
      <vt:lpstr>Continued..</vt:lpstr>
      <vt:lpstr>Continued..</vt:lpstr>
      <vt:lpstr>Continued..</vt:lpstr>
      <vt:lpstr>Continued..</vt:lpstr>
      <vt:lpstr>Displaying processed data for bls statistics dataset</vt:lpstr>
      <vt:lpstr>Combining all the datasets with carefully setting the combining constraints</vt:lpstr>
      <vt:lpstr>Results</vt:lpstr>
      <vt:lpstr>Analyzing the revenue with respect to each year</vt:lpstr>
      <vt:lpstr>Visualizing the relation between Number of votes and unemployment rate</vt:lpstr>
      <vt:lpstr>Revenue Boxplot</vt:lpstr>
      <vt:lpstr>EXPLORATORY DATA ANALYSIS (EDA)</vt:lpstr>
      <vt:lpstr>Unemployment Rate VS Number of Votes </vt:lpstr>
      <vt:lpstr>Revenue Boxplot</vt:lpstr>
      <vt:lpstr>Number of films per genre</vt:lpstr>
      <vt:lpstr>Number of films per year</vt:lpstr>
      <vt:lpstr>Distribution of Movie Budget</vt:lpstr>
      <vt:lpstr>Movie released in a given month</vt:lpstr>
      <vt:lpstr>Movies with highest Average Rating</vt:lpstr>
      <vt:lpstr>Movies with highest Ratings</vt:lpstr>
      <vt:lpstr>Distribution of budget</vt:lpstr>
      <vt:lpstr>Correlation matrix</vt:lpstr>
      <vt:lpstr>Unemployment Rate VS Revenue</vt:lpstr>
      <vt:lpstr>Average Revenue collection based on Year</vt:lpstr>
      <vt:lpstr>Revenue Scatter plot</vt:lpstr>
      <vt:lpstr>Relationship between Movie Ratings and Revenue</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Analyzing effect of Box Office on Unemployment</dc:title>
  <dc:creator>Mounika Gampa</dc:creator>
  <cp:lastModifiedBy>Mounika Gampa</cp:lastModifiedBy>
  <cp:revision>2</cp:revision>
  <dcterms:created xsi:type="dcterms:W3CDTF">2022-08-01T01:42:48Z</dcterms:created>
  <dcterms:modified xsi:type="dcterms:W3CDTF">2022-08-01T04:25:28Z</dcterms:modified>
</cp:coreProperties>
</file>